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28" r:id="rId1"/>
  </p:sldMasterIdLst>
  <p:notesMasterIdLst>
    <p:notesMasterId r:id="rId26"/>
  </p:notesMasterIdLst>
  <p:sldIdLst>
    <p:sldId id="256" r:id="rId2"/>
    <p:sldId id="260" r:id="rId3"/>
    <p:sldId id="261" r:id="rId4"/>
    <p:sldId id="263" r:id="rId5"/>
    <p:sldId id="264" r:id="rId6"/>
    <p:sldId id="265" r:id="rId7"/>
    <p:sldId id="274" r:id="rId8"/>
    <p:sldId id="273" r:id="rId9"/>
    <p:sldId id="271" r:id="rId10"/>
    <p:sldId id="268" r:id="rId11"/>
    <p:sldId id="269" r:id="rId12"/>
    <p:sldId id="283" r:id="rId13"/>
    <p:sldId id="267" r:id="rId14"/>
    <p:sldId id="282" r:id="rId15"/>
    <p:sldId id="284" r:id="rId16"/>
    <p:sldId id="266" r:id="rId17"/>
    <p:sldId id="289" r:id="rId18"/>
    <p:sldId id="290" r:id="rId19"/>
    <p:sldId id="291" r:id="rId20"/>
    <p:sldId id="292" r:id="rId21"/>
    <p:sldId id="293" r:id="rId22"/>
    <p:sldId id="294" r:id="rId23"/>
    <p:sldId id="262" r:id="rId24"/>
    <p:sldId id="259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61"/>
    <p:restoredTop sz="92020"/>
  </p:normalViewPr>
  <p:slideViewPr>
    <p:cSldViewPr snapToGrid="0" snapToObjects="1">
      <p:cViewPr varScale="1">
        <p:scale>
          <a:sx n="94" d="100"/>
          <a:sy n="94" d="100"/>
        </p:scale>
        <p:origin x="13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8DFBB8-FE9E-C44A-865B-27B8CD2375AF}" type="datetimeFigureOut">
              <a:rPr kumimoji="1" lang="zh-CN" altLang="en-US" smtClean="0"/>
              <a:t>2019/12/30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D1EE37-FB10-5749-93B5-19FA814A46F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47264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item.taobao.com/item.htm?spm=a1z09.2.0.0.281d2e8dtHvfsx&amp;id=538231565068&amp;_u=a26n06s1a83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hipsalliance/rocket-chip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D1EE37-FB10-5749-93B5-19FA814A46FE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132966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https://item.taobao.com/item.htm?spm=a1z09.2.0.0.281d2e8dtHvfsx&amp;id=538231565068&amp;_u=a26n06s1a83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D1EE37-FB10-5749-93B5-19FA814A46FE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573283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D1EE37-FB10-5749-93B5-19FA814A46FE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626297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D1EE37-FB10-5749-93B5-19FA814A46FE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684927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https://github.com/chipsalliance/rocket-chip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D1EE37-FB10-5749-93B5-19FA814A46FE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181150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  <a:prstGeom prst="rect">
            <a:avLst/>
          </a:prstGeom>
        </p:spPr>
        <p:txBody>
          <a:bodyPr anchor="b"/>
          <a:lstStyle>
            <a:lvl1pPr>
              <a:defRPr sz="5400"/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10158984" y="1792224"/>
            <a:ext cx="990599" cy="304799"/>
          </a:xfrm>
        </p:spPr>
        <p:txBody>
          <a:bodyPr/>
          <a:lstStyle>
            <a:lvl1pPr algn="l">
              <a:defRPr b="0">
                <a:solidFill>
                  <a:schemeClr val="bg1"/>
                </a:solidFill>
              </a:defRPr>
            </a:lvl1pPr>
          </a:lstStyle>
          <a:p>
            <a:fld id="{5923F103-BC34-4FE4-A40E-EDDEECFDA5D0}" type="datetimeFigureOut">
              <a:rPr lang="en-US" smtClean="0"/>
              <a:pPr/>
              <a:t>12/30/2019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8951976" y="3227832"/>
            <a:ext cx="3867912" cy="310896"/>
          </a:xfrm>
        </p:spPr>
        <p:txBody>
          <a:bodyPr/>
          <a:lstStyle>
            <a:lvl1pPr>
              <a:defRPr sz="1000" b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1008" y="292608"/>
            <a:ext cx="838199" cy="767687"/>
          </a:xfrm>
        </p:spPr>
        <p:txBody>
          <a:bodyPr/>
          <a:lstStyle>
            <a:lvl1pPr>
              <a:defRPr sz="2800" b="0" i="0">
                <a:latin typeface="+mj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20424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7" y="4969927"/>
            <a:ext cx="8825657" cy="56673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7" y="553666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A1CC3-2375-41D4-9E03-427CAF2A4C1A}" type="datetimeFigureOut">
              <a:rPr lang="en-US" smtClean="0"/>
              <a:t>12/30/2019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07537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060704"/>
            <a:ext cx="8833104" cy="1371600"/>
          </a:xfrm>
          <a:prstGeom prst="rect">
            <a:avLst/>
          </a:prstGeom>
        </p:spPr>
        <p:txBody>
          <a:bodyPr anchor="ctr" anchorCtr="0"/>
          <a:lstStyle>
            <a:lvl1pPr>
              <a:defRPr sz="4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2144" y="3547872"/>
            <a:ext cx="8825659" cy="2478024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6868-8199-4C2C-A5B1-63AEE139F88E}" type="datetimeFigureOut">
              <a:rPr lang="en-US" smtClean="0"/>
              <a:t>12/30/2019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41241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6" name="Rectangle 1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4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7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2" name="TextBox 11"/>
          <p:cNvSpPr txBox="1"/>
          <p:nvPr/>
        </p:nvSpPr>
        <p:spPr bwMode="gray">
          <a:xfrm>
            <a:off x="898295" y="596767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 bwMode="gray">
          <a:xfrm>
            <a:off x="9715063" y="2629300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980517"/>
            <a:ext cx="8460983" cy="2698249"/>
          </a:xfrm>
          <a:prstGeom prst="rect">
            <a:avLst/>
          </a:prstGeom>
        </p:spPr>
        <p:txBody>
          <a:bodyPr anchor="ctr" anchorCtr="0"/>
          <a:lstStyle>
            <a:lvl1pPr>
              <a:defRPr sz="4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 bwMode="gray">
          <a:xfrm>
            <a:off x="1945945" y="3679987"/>
            <a:ext cx="7725772" cy="342174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1400" cap="small" dirty="0">
                <a:solidFill>
                  <a:schemeClr val="tx2">
                    <a:lumMod val="40000"/>
                    <a:lumOff val="60000"/>
                  </a:schemeClr>
                </a:solidFill>
                <a:latin typeface="+mn-lt"/>
              </a:defRPr>
            </a:lvl1pPr>
          </a:lstStyle>
          <a:p>
            <a:pPr marL="0" lvl="0" indent="0">
              <a:buNone/>
            </a:pPr>
            <a:r>
              <a:rPr lang="zh-CN" altLang="en-US"/>
              <a:t>单击此处编辑母版文本样式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8"/>
            <a:ext cx="8825659" cy="997858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12/30/2019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2796346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3525"/>
            <a:ext cx="8865623" cy="1819656"/>
          </a:xfrm>
          <a:prstGeom prst="rect">
            <a:avLst/>
          </a:prstGeo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9200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2C299-16B2-4475-990D-751901EACC14}" type="datetimeFigureOut">
              <a:rPr lang="en-US" smtClean="0"/>
              <a:t>12/30/2019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48752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3129168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4" y="3179764"/>
            <a:ext cx="3129168" cy="2847290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5380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4"/>
            <a:ext cx="3145380" cy="2847290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6700" y="2595032"/>
            <a:ext cx="3161029" cy="58473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6700" y="3179764"/>
            <a:ext cx="3161029" cy="2847290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384991" y="2603500"/>
            <a:ext cx="32564" cy="3423554"/>
          </a:xfrm>
          <a:prstGeom prst="line">
            <a:avLst/>
          </a:prstGeom>
          <a:ln w="12700" cmpd="sng">
            <a:solidFill>
              <a:schemeClr val="tx1">
                <a:lumMod val="75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5824" y="2603500"/>
            <a:ext cx="0" cy="3423554"/>
          </a:xfrm>
          <a:prstGeom prst="line">
            <a:avLst/>
          </a:prstGeom>
          <a:ln w="12700" cmpd="sng">
            <a:solidFill>
              <a:schemeClr val="tx1">
                <a:lumMod val="75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86839-B9D8-4651-8783-F325ECE74E65}" type="datetimeFigureOut">
              <a:rPr lang="en-US" smtClean="0"/>
              <a:t>12/30/2019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58361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图片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  <a:prstGeom prst="rect">
            <a:avLst/>
          </a:prstGeom>
        </p:spPr>
        <p:txBody>
          <a:bodyPr anchor="ctr" anchorCtr="0"/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5"/>
            <a:ext cx="3050438" cy="57626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2" y="2610916"/>
            <a:ext cx="2691242" cy="1584094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7"/>
            <a:ext cx="3050438" cy="91794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2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8865" y="5109108"/>
            <a:ext cx="3050438" cy="91257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3433" y="4532842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3433" y="5109107"/>
            <a:ext cx="3050438" cy="917947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384245" y="2603500"/>
            <a:ext cx="1" cy="3461811"/>
          </a:xfrm>
          <a:prstGeom prst="line">
            <a:avLst/>
          </a:prstGeom>
          <a:ln w="12700" cmpd="sng">
            <a:solidFill>
              <a:schemeClr val="tx1">
                <a:lumMod val="75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807352" y="2603500"/>
            <a:ext cx="0" cy="3461811"/>
          </a:xfrm>
          <a:prstGeom prst="line">
            <a:avLst/>
          </a:prstGeom>
          <a:ln w="12700" cmpd="sng">
            <a:solidFill>
              <a:schemeClr val="tx1">
                <a:lumMod val="75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84F64-32F6-45C5-931F-ADC1662401D0}" type="datetimeFigureOut">
              <a:rPr lang="en-US" smtClean="0"/>
              <a:t>12/30/2019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34851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595033"/>
            <a:ext cx="8825659" cy="3424768"/>
          </a:xfrm>
        </p:spPr>
        <p:txBody>
          <a:bodyPr vert="eaVert" anchor="t" anchorCtr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6D93-FCAC-47E0-A2EE-787E62CA814C}" type="datetimeFigureOut">
              <a:rPr lang="en-US" smtClean="0"/>
              <a:t>12/30/2019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87652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3" name="Rectangle 12"/>
            <p:cNvSpPr/>
            <p:nvPr/>
          </p:nvSpPr>
          <p:spPr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6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76756" y="1278466"/>
            <a:ext cx="1441567" cy="4748591"/>
          </a:xfrm>
          <a:prstGeom prst="rect">
            <a:avLst/>
          </a:prstGeom>
        </p:spPr>
        <p:txBody>
          <a:bodyPr vert="eaVert" anchor="b" anchorCtr="0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5"/>
            <a:ext cx="6256025" cy="4748591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879A6-0FD0-4734-A311-86BFCA472E6E}" type="datetimeFigureOut">
              <a:rPr lang="en-US" smtClean="0"/>
              <a:t>12/30/2019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73018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9"/>
            <a:ext cx="8825659" cy="706964"/>
          </a:xfrm>
          <a:prstGeom prst="rect">
            <a:avLst/>
          </a:prstGeom>
        </p:spPr>
        <p:txBody>
          <a:bodyPr anchor="ctr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smtClean="0"/>
              <a:t>12/30/2019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00" b="1"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61553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Rectangle 8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7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679192"/>
            <a:ext cx="4343400" cy="2286000"/>
          </a:xfrm>
          <a:prstGeom prst="rect">
            <a:avLst/>
          </a:prstGeom>
        </p:spPr>
        <p:txBody>
          <a:bodyPr anchor="ctr" anchorCtr="0"/>
          <a:lstStyle>
            <a:lvl1pPr algn="l">
              <a:defRPr sz="40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4576" y="2679192"/>
            <a:ext cx="3758184" cy="2286000"/>
          </a:xfrm>
        </p:spPr>
        <p:txBody>
          <a:bodyPr anchor="ctr" anchorCtr="0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6425-0181-43F2-84FC-787E803FD2F8}" type="datetimeFigureOut">
              <a:rPr lang="en-US" smtClean="0"/>
              <a:t>12/30/2019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00" b="1"/>
            </a:lvl1pPr>
          </a:lstStyle>
          <a:p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39703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969264"/>
            <a:ext cx="8825659" cy="704088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8032" cy="3416301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76" y="2603500"/>
            <a:ext cx="4828032" cy="3416300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smtClean="0"/>
              <a:t>12/30/2019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72352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69264"/>
            <a:ext cx="8825659" cy="70408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6040"/>
            <a:ext cx="48280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98448"/>
            <a:ext cx="4828032" cy="2843784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76" y="2606040"/>
            <a:ext cx="48280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1" y="3187921"/>
            <a:ext cx="4825160" cy="2854311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smtClean="0"/>
              <a:t>12/30/2019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91804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2144" y="969264"/>
            <a:ext cx="8825659" cy="704088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smtClean="0"/>
              <a:t>12/30/2019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91505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smtClean="0"/>
              <a:t>12/30/2019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87025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298448"/>
            <a:ext cx="2793159" cy="1597152"/>
          </a:xfrm>
          <a:prstGeom prst="rect">
            <a:avLst/>
          </a:prstGeo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79008" y="1447800"/>
            <a:ext cx="5195997" cy="4572000"/>
          </a:xfrm>
        </p:spPr>
        <p:txBody>
          <a:bodyPr anchor="ctr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3" y="3129280"/>
            <a:ext cx="2793159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86A4C-8E40-4F87-A4F0-01A0687C5742}" type="datetimeFigureOut">
              <a:rPr lang="en-US" smtClean="0"/>
              <a:t>12/30/2019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32449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693332"/>
            <a:ext cx="3860259" cy="173566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FigureOut">
              <a:rPr lang="en-US" smtClean="0"/>
              <a:t>12/30/2019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99534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7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30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2760" y="6391656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2BE451C3-0FF4-47C4-B829-773ADF60F88C}" type="datetimeFigureOut">
              <a:rPr lang="en-US" smtClean="0"/>
              <a:t>12/30/2019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7784" y="6391656"/>
            <a:ext cx="3867912" cy="310896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6006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30" r:id="rId2"/>
    <p:sldLayoutId id="2147483731" r:id="rId3"/>
    <p:sldLayoutId id="2147483732" r:id="rId4"/>
    <p:sldLayoutId id="2147483733" r:id="rId5"/>
    <p:sldLayoutId id="2147483734" r:id="rId6"/>
    <p:sldLayoutId id="2147483735" r:id="rId7"/>
    <p:sldLayoutId id="2147483736" r:id="rId8"/>
    <p:sldLayoutId id="2147483737" r:id="rId9"/>
    <p:sldLayoutId id="2147483738" r:id="rId10"/>
    <p:sldLayoutId id="2147483739" r:id="rId11"/>
    <p:sldLayoutId id="2147483740" r:id="rId12"/>
    <p:sldLayoutId id="2147483741" r:id="rId13"/>
    <p:sldLayoutId id="2147483742" r:id="rId14"/>
    <p:sldLayoutId id="2147483743" r:id="rId15"/>
    <p:sldLayoutId id="2147483744" r:id="rId16"/>
    <p:sldLayoutId id="2147483745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DengXian" panose="02010600030101010101" pitchFamily="2" charset="-122"/>
          <a:ea typeface="DengXian" panose="02010600030101010101" pitchFamily="2" charset="-122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DengXian" panose="02010600030101010101" pitchFamily="2" charset="-122"/>
          <a:ea typeface="DengXian" panose="02010600030101010101" pitchFamily="2" charset="-122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DengXian" panose="02010600030101010101" pitchFamily="2" charset="-122"/>
          <a:ea typeface="DengXian" panose="02010600030101010101" pitchFamily="2" charset="-122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DengXian" panose="02010600030101010101" pitchFamily="2" charset="-122"/>
          <a:ea typeface="DengXian" panose="02010600030101010101" pitchFamily="2" charset="-122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DengXian" panose="02010600030101010101" pitchFamily="2" charset="-122"/>
          <a:ea typeface="DengXian" panose="02010600030101010101" pitchFamily="2" charset="-122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DengXian" panose="02010600030101010101" pitchFamily="2" charset="-122"/>
          <a:ea typeface="DengXian" panose="02010600030101010101" pitchFamily="2" charset="-122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g"/><Relationship Id="rId4" Type="http://schemas.openxmlformats.org/officeDocument/2006/relationships/image" Target="../media/image11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tiff"/><Relationship Id="rId4" Type="http://schemas.openxmlformats.org/officeDocument/2006/relationships/image" Target="../media/image5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9A1C9733-16E5-734F-93EA-5D899113A1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4" y="1198033"/>
            <a:ext cx="9208245" cy="2497667"/>
          </a:xfrm>
        </p:spPr>
        <p:txBody>
          <a:bodyPr/>
          <a:lstStyle/>
          <a:p>
            <a:r>
              <a:rPr kumimoji="1" lang="zh-CN" altLang="en-US" dirty="0">
                <a:solidFill>
                  <a:schemeClr val="bg1">
                    <a:lumMod val="95000"/>
                  </a:schemeClr>
                </a:solidFill>
              </a:rPr>
              <a:t>基于</a:t>
            </a:r>
            <a:r>
              <a:rPr kumimoji="1" lang="en-US" altLang="zh-CN" dirty="0">
                <a:solidFill>
                  <a:schemeClr val="bg1">
                    <a:lumMod val="95000"/>
                  </a:schemeClr>
                </a:solidFill>
              </a:rPr>
              <a:t>FPGA</a:t>
            </a:r>
            <a:r>
              <a:rPr kumimoji="1" lang="zh-CN" altLang="en-US" dirty="0">
                <a:solidFill>
                  <a:schemeClr val="bg1">
                    <a:lumMod val="95000"/>
                  </a:schemeClr>
                </a:solidFill>
              </a:rPr>
              <a:t>的</a:t>
            </a:r>
            <a:r>
              <a:rPr kumimoji="1" lang="en-US" altLang="zh-CN" dirty="0">
                <a:solidFill>
                  <a:schemeClr val="bg1">
                    <a:lumMod val="95000"/>
                  </a:schemeClr>
                </a:solidFill>
              </a:rPr>
              <a:t>IPv4—IPv6</a:t>
            </a:r>
            <a:r>
              <a:rPr kumimoji="1" lang="zh-CN" altLang="en-US" dirty="0">
                <a:solidFill>
                  <a:schemeClr val="bg1">
                    <a:lumMod val="95000"/>
                  </a:schemeClr>
                </a:solidFill>
              </a:rPr>
              <a:t>翻译器（</a:t>
            </a:r>
            <a:r>
              <a:rPr kumimoji="1" lang="en-US" altLang="zh-CN" dirty="0">
                <a:solidFill>
                  <a:schemeClr val="bg1">
                    <a:lumMod val="95000"/>
                  </a:schemeClr>
                </a:solidFill>
              </a:rPr>
              <a:t>FPGA-NAT64</a:t>
            </a:r>
            <a:r>
              <a:rPr kumimoji="1" lang="zh-CN" altLang="en-US" dirty="0">
                <a:solidFill>
                  <a:schemeClr val="bg1">
                    <a:lumMod val="95000"/>
                  </a:schemeClr>
                </a:solidFill>
              </a:rPr>
              <a:t>）</a:t>
            </a:r>
            <a:endParaRPr kumimoji="1" lang="zh-CN" altLang="en-US" dirty="0">
              <a:solidFill>
                <a:schemeClr val="bg1">
                  <a:lumMod val="95000"/>
                </a:schemeClr>
              </a:solidFill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="" xmlns:a16="http://schemas.microsoft.com/office/drawing/2014/main" id="{7907A9FC-D9A0-6841-BEE4-57571BC062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5" y="4457700"/>
            <a:ext cx="8825658" cy="1308100"/>
          </a:xfrm>
        </p:spPr>
        <p:txBody>
          <a:bodyPr>
            <a:normAutofit/>
          </a:bodyPr>
          <a:lstStyle/>
          <a:p>
            <a:r>
              <a:rPr kumimoji="1" lang="zh-CN" altLang="en-US" sz="3200" dirty="0">
                <a:solidFill>
                  <a:schemeClr val="bg1">
                    <a:lumMod val="8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计算机科学与技术</a:t>
            </a:r>
            <a:r>
              <a:rPr kumimoji="1" lang="zh-CN" altLang="en-US" sz="3200" dirty="0" smtClean="0">
                <a:solidFill>
                  <a:schemeClr val="bg1">
                    <a:lumMod val="8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系</a:t>
            </a:r>
            <a:endParaRPr kumimoji="1" lang="zh-CN" altLang="en-US" sz="3200" dirty="0">
              <a:solidFill>
                <a:schemeClr val="bg1">
                  <a:lumMod val="85000"/>
                </a:schemeClr>
              </a:solidFill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488216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1" name="表格 50">
            <a:extLst>
              <a:ext uri="{FF2B5EF4-FFF2-40B4-BE49-F238E27FC236}">
                <a16:creationId xmlns="" xmlns:a16="http://schemas.microsoft.com/office/drawing/2014/main" id="{13558E34-9791-2848-8F69-D2FCB19E58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0332411"/>
              </p:ext>
            </p:extLst>
          </p:nvPr>
        </p:nvGraphicFramePr>
        <p:xfrm>
          <a:off x="7820694" y="2172995"/>
          <a:ext cx="3847360" cy="370734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1840">
                  <a:extLst>
                    <a:ext uri="{9D8B030D-6E8A-4147-A177-3AD203B41FA5}">
                      <a16:colId xmlns="" xmlns:a16="http://schemas.microsoft.com/office/drawing/2014/main" val="1031221438"/>
                    </a:ext>
                  </a:extLst>
                </a:gridCol>
                <a:gridCol w="961840">
                  <a:extLst>
                    <a:ext uri="{9D8B030D-6E8A-4147-A177-3AD203B41FA5}">
                      <a16:colId xmlns="" xmlns:a16="http://schemas.microsoft.com/office/drawing/2014/main" val="3235514256"/>
                    </a:ext>
                  </a:extLst>
                </a:gridCol>
                <a:gridCol w="961840">
                  <a:extLst>
                    <a:ext uri="{9D8B030D-6E8A-4147-A177-3AD203B41FA5}">
                      <a16:colId xmlns="" xmlns:a16="http://schemas.microsoft.com/office/drawing/2014/main" val="362581002"/>
                    </a:ext>
                  </a:extLst>
                </a:gridCol>
                <a:gridCol w="961840">
                  <a:extLst>
                    <a:ext uri="{9D8B030D-6E8A-4147-A177-3AD203B41FA5}">
                      <a16:colId xmlns="" xmlns:a16="http://schemas.microsoft.com/office/drawing/2014/main" val="2905148976"/>
                    </a:ext>
                  </a:extLst>
                </a:gridCol>
              </a:tblGrid>
              <a:tr h="463418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有效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标签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值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时间戳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886966924"/>
                  </a:ext>
                </a:extLst>
              </a:tr>
              <a:tr h="463418"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41022033"/>
                  </a:ext>
                </a:extLst>
              </a:tr>
              <a:tr h="463418"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275282457"/>
                  </a:ext>
                </a:extLst>
              </a:tr>
              <a:tr h="463418"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105918252"/>
                  </a:ext>
                </a:extLst>
              </a:tr>
              <a:tr h="463418"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225259133"/>
                  </a:ext>
                </a:extLst>
              </a:tr>
              <a:tr h="463418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755829077"/>
                  </a:ext>
                </a:extLst>
              </a:tr>
              <a:tr h="463418"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4281809372"/>
                  </a:ext>
                </a:extLst>
              </a:tr>
              <a:tr h="463418"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101811619"/>
                  </a:ext>
                </a:extLst>
              </a:tr>
            </a:tbl>
          </a:graphicData>
        </a:graphic>
      </p:graphicFrame>
      <p:graphicFrame>
        <p:nvGraphicFramePr>
          <p:cNvPr id="50" name="表格 49">
            <a:extLst>
              <a:ext uri="{FF2B5EF4-FFF2-40B4-BE49-F238E27FC236}">
                <a16:creationId xmlns="" xmlns:a16="http://schemas.microsoft.com/office/drawing/2014/main" id="{763F49CF-8371-D04F-BC6C-DAE3BD7E12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0879577"/>
              </p:ext>
            </p:extLst>
          </p:nvPr>
        </p:nvGraphicFramePr>
        <p:xfrm>
          <a:off x="7737136" y="2089004"/>
          <a:ext cx="3847360" cy="370734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1840">
                  <a:extLst>
                    <a:ext uri="{9D8B030D-6E8A-4147-A177-3AD203B41FA5}">
                      <a16:colId xmlns="" xmlns:a16="http://schemas.microsoft.com/office/drawing/2014/main" val="1031221438"/>
                    </a:ext>
                  </a:extLst>
                </a:gridCol>
                <a:gridCol w="961840">
                  <a:extLst>
                    <a:ext uri="{9D8B030D-6E8A-4147-A177-3AD203B41FA5}">
                      <a16:colId xmlns="" xmlns:a16="http://schemas.microsoft.com/office/drawing/2014/main" val="3235514256"/>
                    </a:ext>
                  </a:extLst>
                </a:gridCol>
                <a:gridCol w="961840">
                  <a:extLst>
                    <a:ext uri="{9D8B030D-6E8A-4147-A177-3AD203B41FA5}">
                      <a16:colId xmlns="" xmlns:a16="http://schemas.microsoft.com/office/drawing/2014/main" val="362581002"/>
                    </a:ext>
                  </a:extLst>
                </a:gridCol>
                <a:gridCol w="961840">
                  <a:extLst>
                    <a:ext uri="{9D8B030D-6E8A-4147-A177-3AD203B41FA5}">
                      <a16:colId xmlns="" xmlns:a16="http://schemas.microsoft.com/office/drawing/2014/main" val="2905148976"/>
                    </a:ext>
                  </a:extLst>
                </a:gridCol>
              </a:tblGrid>
              <a:tr h="463418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有效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标签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值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时间戳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886966924"/>
                  </a:ext>
                </a:extLst>
              </a:tr>
              <a:tr h="463418"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41022033"/>
                  </a:ext>
                </a:extLst>
              </a:tr>
              <a:tr h="463418"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275282457"/>
                  </a:ext>
                </a:extLst>
              </a:tr>
              <a:tr h="463418"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105918252"/>
                  </a:ext>
                </a:extLst>
              </a:tr>
              <a:tr h="463418"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225259133"/>
                  </a:ext>
                </a:extLst>
              </a:tr>
              <a:tr h="463418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755829077"/>
                  </a:ext>
                </a:extLst>
              </a:tr>
              <a:tr h="463418"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4281809372"/>
                  </a:ext>
                </a:extLst>
              </a:tr>
              <a:tr h="463418"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101811619"/>
                  </a:ext>
                </a:extLst>
              </a:tr>
            </a:tbl>
          </a:graphicData>
        </a:graphic>
      </p:graphicFrame>
      <p:graphicFrame>
        <p:nvGraphicFramePr>
          <p:cNvPr id="49" name="表格 48">
            <a:extLst>
              <a:ext uri="{FF2B5EF4-FFF2-40B4-BE49-F238E27FC236}">
                <a16:creationId xmlns="" xmlns:a16="http://schemas.microsoft.com/office/drawing/2014/main" id="{9D01236A-0B2F-EC4E-BA3E-064AA14BB9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8744845"/>
              </p:ext>
            </p:extLst>
          </p:nvPr>
        </p:nvGraphicFramePr>
        <p:xfrm>
          <a:off x="7654006" y="1992019"/>
          <a:ext cx="3847360" cy="370734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1840">
                  <a:extLst>
                    <a:ext uri="{9D8B030D-6E8A-4147-A177-3AD203B41FA5}">
                      <a16:colId xmlns="" xmlns:a16="http://schemas.microsoft.com/office/drawing/2014/main" val="1031221438"/>
                    </a:ext>
                  </a:extLst>
                </a:gridCol>
                <a:gridCol w="961840">
                  <a:extLst>
                    <a:ext uri="{9D8B030D-6E8A-4147-A177-3AD203B41FA5}">
                      <a16:colId xmlns="" xmlns:a16="http://schemas.microsoft.com/office/drawing/2014/main" val="3235514256"/>
                    </a:ext>
                  </a:extLst>
                </a:gridCol>
                <a:gridCol w="961840">
                  <a:extLst>
                    <a:ext uri="{9D8B030D-6E8A-4147-A177-3AD203B41FA5}">
                      <a16:colId xmlns="" xmlns:a16="http://schemas.microsoft.com/office/drawing/2014/main" val="362581002"/>
                    </a:ext>
                  </a:extLst>
                </a:gridCol>
                <a:gridCol w="961840">
                  <a:extLst>
                    <a:ext uri="{9D8B030D-6E8A-4147-A177-3AD203B41FA5}">
                      <a16:colId xmlns="" xmlns:a16="http://schemas.microsoft.com/office/drawing/2014/main" val="2905148976"/>
                    </a:ext>
                  </a:extLst>
                </a:gridCol>
              </a:tblGrid>
              <a:tr h="463418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有效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标签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值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时间戳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886966924"/>
                  </a:ext>
                </a:extLst>
              </a:tr>
              <a:tr h="463418"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41022033"/>
                  </a:ext>
                </a:extLst>
              </a:tr>
              <a:tr h="463418"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275282457"/>
                  </a:ext>
                </a:extLst>
              </a:tr>
              <a:tr h="463418"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105918252"/>
                  </a:ext>
                </a:extLst>
              </a:tr>
              <a:tr h="463418"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225259133"/>
                  </a:ext>
                </a:extLst>
              </a:tr>
              <a:tr h="463418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755829077"/>
                  </a:ext>
                </a:extLst>
              </a:tr>
              <a:tr h="463418"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4281809372"/>
                  </a:ext>
                </a:extLst>
              </a:tr>
              <a:tr h="463418"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101811619"/>
                  </a:ext>
                </a:extLst>
              </a:tr>
            </a:tbl>
          </a:graphicData>
        </a:graphic>
      </p:graphicFrame>
      <p:sp>
        <p:nvSpPr>
          <p:cNvPr id="48" name="椭圆 47">
            <a:extLst>
              <a:ext uri="{FF2B5EF4-FFF2-40B4-BE49-F238E27FC236}">
                <a16:creationId xmlns="" xmlns:a16="http://schemas.microsoft.com/office/drawing/2014/main" id="{3911ADAC-9EAF-094B-9CCB-B1F15AD68DFE}"/>
              </a:ext>
            </a:extLst>
          </p:cNvPr>
          <p:cNvSpPr/>
          <p:nvPr/>
        </p:nvSpPr>
        <p:spPr>
          <a:xfrm>
            <a:off x="5984658" y="5990887"/>
            <a:ext cx="742950" cy="74295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3600" dirty="0"/>
              <a:t>=</a:t>
            </a:r>
            <a:endParaRPr kumimoji="1" lang="zh-CN" altLang="en-US" sz="3600" dirty="0"/>
          </a:p>
        </p:txBody>
      </p:sp>
      <p:sp>
        <p:nvSpPr>
          <p:cNvPr id="47" name="椭圆 46">
            <a:extLst>
              <a:ext uri="{FF2B5EF4-FFF2-40B4-BE49-F238E27FC236}">
                <a16:creationId xmlns="" xmlns:a16="http://schemas.microsoft.com/office/drawing/2014/main" id="{F2497584-7A60-1640-BE27-B2E13370083B}"/>
              </a:ext>
            </a:extLst>
          </p:cNvPr>
          <p:cNvSpPr/>
          <p:nvPr/>
        </p:nvSpPr>
        <p:spPr>
          <a:xfrm>
            <a:off x="5934793" y="5937752"/>
            <a:ext cx="742950" cy="74295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3600" dirty="0"/>
              <a:t>=</a:t>
            </a:r>
            <a:endParaRPr kumimoji="1" lang="zh-CN" altLang="en-US" sz="3600" dirty="0"/>
          </a:p>
        </p:txBody>
      </p:sp>
      <p:sp>
        <p:nvSpPr>
          <p:cNvPr id="46" name="椭圆 45">
            <a:extLst>
              <a:ext uri="{FF2B5EF4-FFF2-40B4-BE49-F238E27FC236}">
                <a16:creationId xmlns="" xmlns:a16="http://schemas.microsoft.com/office/drawing/2014/main" id="{7652216E-9C5E-3D41-A488-006E674713F5}"/>
              </a:ext>
            </a:extLst>
          </p:cNvPr>
          <p:cNvSpPr/>
          <p:nvPr/>
        </p:nvSpPr>
        <p:spPr>
          <a:xfrm>
            <a:off x="5884642" y="5887602"/>
            <a:ext cx="742950" cy="74295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3600" dirty="0"/>
              <a:t>=</a:t>
            </a:r>
            <a:endParaRPr kumimoji="1" lang="zh-CN" altLang="en-US" sz="3600" dirty="0"/>
          </a:p>
        </p:txBody>
      </p:sp>
      <p:sp>
        <p:nvSpPr>
          <p:cNvPr id="2" name="标题 1">
            <a:extLst>
              <a:ext uri="{FF2B5EF4-FFF2-40B4-BE49-F238E27FC236}">
                <a16:creationId xmlns="" xmlns:a16="http://schemas.microsoft.com/office/drawing/2014/main" id="{4A9E820F-4249-7C4C-9BAF-C41179731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z="4800" dirty="0"/>
              <a:t>硬件设计 </a:t>
            </a:r>
            <a:r>
              <a:rPr kumimoji="1" lang="en-US" altLang="zh-CN" sz="4800" dirty="0"/>
              <a:t>–</a:t>
            </a:r>
            <a:r>
              <a:rPr kumimoji="1" lang="zh-CN" altLang="en-US" sz="4800" dirty="0"/>
              <a:t> 地址映射表设计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CCF2B8A4-FD80-8944-80CE-DB2E49EA30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5" y="2603500"/>
            <a:ext cx="3441620" cy="3949700"/>
          </a:xfrm>
        </p:spPr>
        <p:txBody>
          <a:bodyPr>
            <a:normAutofit/>
          </a:bodyPr>
          <a:lstStyle/>
          <a:p>
            <a:r>
              <a:rPr kumimoji="1" lang="zh-CN" altLang="en-US" sz="3200" dirty="0"/>
              <a:t>四路组相连</a:t>
            </a:r>
            <a:endParaRPr kumimoji="1" lang="en-US" altLang="zh-CN" sz="3200" dirty="0"/>
          </a:p>
          <a:p>
            <a:r>
              <a:rPr kumimoji="1" lang="zh-CN" altLang="en-US" sz="3200" dirty="0"/>
              <a:t>支持记录时间戳</a:t>
            </a:r>
            <a:endParaRPr kumimoji="1" lang="en-US" altLang="zh-CN" sz="3200" dirty="0"/>
          </a:p>
          <a:p>
            <a:r>
              <a:rPr kumimoji="1" lang="en-US" altLang="zh-CN" sz="3200" dirty="0"/>
              <a:t>MAC</a:t>
            </a:r>
            <a:r>
              <a:rPr kumimoji="1" lang="zh-CN" altLang="en-US" sz="3200" dirty="0"/>
              <a:t>地址表设计与此相同。</a:t>
            </a:r>
            <a:endParaRPr kumimoji="1" lang="en-US" altLang="zh-CN" sz="3200" dirty="0"/>
          </a:p>
          <a:p>
            <a:endParaRPr kumimoji="1" lang="en-US" altLang="zh-CN" sz="3200" dirty="0"/>
          </a:p>
        </p:txBody>
      </p:sp>
      <p:graphicFrame>
        <p:nvGraphicFramePr>
          <p:cNvPr id="5" name="表格 4">
            <a:extLst>
              <a:ext uri="{FF2B5EF4-FFF2-40B4-BE49-F238E27FC236}">
                <a16:creationId xmlns="" xmlns:a16="http://schemas.microsoft.com/office/drawing/2014/main" id="{9EDEE541-5797-1E49-8A81-99E227518D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0463652"/>
              </p:ext>
            </p:extLst>
          </p:nvPr>
        </p:nvGraphicFramePr>
        <p:xfrm>
          <a:off x="7557026" y="1895039"/>
          <a:ext cx="3847360" cy="370734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1840">
                  <a:extLst>
                    <a:ext uri="{9D8B030D-6E8A-4147-A177-3AD203B41FA5}">
                      <a16:colId xmlns="" xmlns:a16="http://schemas.microsoft.com/office/drawing/2014/main" val="1031221438"/>
                    </a:ext>
                  </a:extLst>
                </a:gridCol>
                <a:gridCol w="961840">
                  <a:extLst>
                    <a:ext uri="{9D8B030D-6E8A-4147-A177-3AD203B41FA5}">
                      <a16:colId xmlns="" xmlns:a16="http://schemas.microsoft.com/office/drawing/2014/main" val="3235514256"/>
                    </a:ext>
                  </a:extLst>
                </a:gridCol>
                <a:gridCol w="961840">
                  <a:extLst>
                    <a:ext uri="{9D8B030D-6E8A-4147-A177-3AD203B41FA5}">
                      <a16:colId xmlns="" xmlns:a16="http://schemas.microsoft.com/office/drawing/2014/main" val="362581002"/>
                    </a:ext>
                  </a:extLst>
                </a:gridCol>
                <a:gridCol w="961840">
                  <a:extLst>
                    <a:ext uri="{9D8B030D-6E8A-4147-A177-3AD203B41FA5}">
                      <a16:colId xmlns="" xmlns:a16="http://schemas.microsoft.com/office/drawing/2014/main" val="2905148976"/>
                    </a:ext>
                  </a:extLst>
                </a:gridCol>
              </a:tblGrid>
              <a:tr h="463418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有效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标签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值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时间戳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886966924"/>
                  </a:ext>
                </a:extLst>
              </a:tr>
              <a:tr h="463418"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41022033"/>
                  </a:ext>
                </a:extLst>
              </a:tr>
              <a:tr h="463418"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275282457"/>
                  </a:ext>
                </a:extLst>
              </a:tr>
              <a:tr h="463418"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105918252"/>
                  </a:ext>
                </a:extLst>
              </a:tr>
              <a:tr h="463418"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225259133"/>
                  </a:ext>
                </a:extLst>
              </a:tr>
              <a:tr h="463418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755829077"/>
                  </a:ext>
                </a:extLst>
              </a:tr>
              <a:tr h="463418"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4281809372"/>
                  </a:ext>
                </a:extLst>
              </a:tr>
              <a:tr h="463418"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101811619"/>
                  </a:ext>
                </a:extLst>
              </a:tr>
            </a:tbl>
          </a:graphicData>
        </a:graphic>
      </p:graphicFrame>
      <p:sp>
        <p:nvSpPr>
          <p:cNvPr id="6" name="左大括号 5">
            <a:extLst>
              <a:ext uri="{FF2B5EF4-FFF2-40B4-BE49-F238E27FC236}">
                <a16:creationId xmlns="" xmlns:a16="http://schemas.microsoft.com/office/drawing/2014/main" id="{C84FB41D-939A-EF42-B112-2EA201AB9B77}"/>
              </a:ext>
            </a:extLst>
          </p:cNvPr>
          <p:cNvSpPr/>
          <p:nvPr/>
        </p:nvSpPr>
        <p:spPr>
          <a:xfrm>
            <a:off x="6808945" y="1895039"/>
            <a:ext cx="628650" cy="3707344"/>
          </a:xfrm>
          <a:prstGeom prst="leftBrace">
            <a:avLst>
              <a:gd name="adj1" fmla="val 8333"/>
              <a:gd name="adj2" fmla="val 28033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0" name="肘形连接符 9">
            <a:extLst>
              <a:ext uri="{FF2B5EF4-FFF2-40B4-BE49-F238E27FC236}">
                <a16:creationId xmlns="" xmlns:a16="http://schemas.microsoft.com/office/drawing/2014/main" id="{A36AE59A-917E-E548-9D97-3AE40D1D6B3B}"/>
              </a:ext>
            </a:extLst>
          </p:cNvPr>
          <p:cNvCxnSpPr>
            <a:cxnSpLocks/>
            <a:endCxn id="16" idx="6"/>
          </p:cNvCxnSpPr>
          <p:nvPr/>
        </p:nvCxnSpPr>
        <p:spPr>
          <a:xfrm rot="10800000" flipV="1">
            <a:off x="6575209" y="5602382"/>
            <a:ext cx="2471737" cy="604307"/>
          </a:xfrm>
          <a:prstGeom prst="bentConnector3">
            <a:avLst>
              <a:gd name="adj1" fmla="val 289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椭圆 15">
            <a:extLst>
              <a:ext uri="{FF2B5EF4-FFF2-40B4-BE49-F238E27FC236}">
                <a16:creationId xmlns="" xmlns:a16="http://schemas.microsoft.com/office/drawing/2014/main" id="{D7ABFA66-2FAA-6845-A622-E6B26A54015B}"/>
              </a:ext>
            </a:extLst>
          </p:cNvPr>
          <p:cNvSpPr/>
          <p:nvPr/>
        </p:nvSpPr>
        <p:spPr>
          <a:xfrm>
            <a:off x="5832258" y="5835215"/>
            <a:ext cx="742950" cy="74295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3600" dirty="0"/>
              <a:t>=</a:t>
            </a:r>
            <a:endParaRPr kumimoji="1" lang="zh-CN" altLang="en-US" sz="3600" dirty="0"/>
          </a:p>
        </p:txBody>
      </p:sp>
      <p:sp>
        <p:nvSpPr>
          <p:cNvPr id="19" name="矩形 18">
            <a:extLst>
              <a:ext uri="{FF2B5EF4-FFF2-40B4-BE49-F238E27FC236}">
                <a16:creationId xmlns="" xmlns:a16="http://schemas.microsoft.com/office/drawing/2014/main" id="{C6315590-F21E-EC4B-B567-6267C741BB7A}"/>
              </a:ext>
            </a:extLst>
          </p:cNvPr>
          <p:cNvSpPr/>
          <p:nvPr/>
        </p:nvSpPr>
        <p:spPr>
          <a:xfrm>
            <a:off x="5094445" y="2652276"/>
            <a:ext cx="1714500" cy="5715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>
                <a:latin typeface="DengXian" panose="02010600030101010101" pitchFamily="2" charset="-122"/>
                <a:ea typeface="DengXian" panose="02010600030101010101" pitchFamily="2" charset="-122"/>
              </a:rPr>
              <a:t>散列函数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="" xmlns:a16="http://schemas.microsoft.com/office/drawing/2014/main" id="{347724C3-0CF9-DE4B-A5C1-A0FF8E0AD780}"/>
              </a:ext>
            </a:extLst>
          </p:cNvPr>
          <p:cNvSpPr/>
          <p:nvPr/>
        </p:nvSpPr>
        <p:spPr>
          <a:xfrm>
            <a:off x="5577953" y="3948307"/>
            <a:ext cx="1251559" cy="571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>
                <a:latin typeface="DengXian" panose="02010600030101010101" pitchFamily="2" charset="-122"/>
                <a:ea typeface="DengXian" panose="02010600030101010101" pitchFamily="2" charset="-122"/>
              </a:rPr>
              <a:t>地址</a:t>
            </a:r>
          </a:p>
        </p:txBody>
      </p:sp>
      <p:cxnSp>
        <p:nvCxnSpPr>
          <p:cNvPr id="24" name="直线箭头连接符 23">
            <a:extLst>
              <a:ext uri="{FF2B5EF4-FFF2-40B4-BE49-F238E27FC236}">
                <a16:creationId xmlns="" xmlns:a16="http://schemas.microsoft.com/office/drawing/2014/main" id="{435B7D08-7B54-5140-A706-8F0AF3B11C5B}"/>
              </a:ext>
            </a:extLst>
          </p:cNvPr>
          <p:cNvCxnSpPr>
            <a:stCxn id="22" idx="2"/>
            <a:endCxn id="16" idx="0"/>
          </p:cNvCxnSpPr>
          <p:nvPr/>
        </p:nvCxnSpPr>
        <p:spPr>
          <a:xfrm>
            <a:off x="6203733" y="4519807"/>
            <a:ext cx="0" cy="131540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直线箭头连接符 29">
            <a:extLst>
              <a:ext uri="{FF2B5EF4-FFF2-40B4-BE49-F238E27FC236}">
                <a16:creationId xmlns="" xmlns:a16="http://schemas.microsoft.com/office/drawing/2014/main" id="{EF6517A9-A824-9B41-8E87-365B20ADA601}"/>
              </a:ext>
            </a:extLst>
          </p:cNvPr>
          <p:cNvCxnSpPr>
            <a:cxnSpLocks/>
            <a:stCxn id="22" idx="0"/>
            <a:endCxn id="19" idx="2"/>
          </p:cNvCxnSpPr>
          <p:nvPr/>
        </p:nvCxnSpPr>
        <p:spPr>
          <a:xfrm flipH="1" flipV="1">
            <a:off x="5951695" y="3223776"/>
            <a:ext cx="252038" cy="72453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梯形 31">
            <a:extLst>
              <a:ext uri="{FF2B5EF4-FFF2-40B4-BE49-F238E27FC236}">
                <a16:creationId xmlns="" xmlns:a16="http://schemas.microsoft.com/office/drawing/2014/main" id="{56B40EDF-9FB6-4249-9E01-F2DB9D908907}"/>
              </a:ext>
            </a:extLst>
          </p:cNvPr>
          <p:cNvSpPr/>
          <p:nvPr/>
        </p:nvSpPr>
        <p:spPr>
          <a:xfrm rot="16200000">
            <a:off x="4541657" y="5155876"/>
            <a:ext cx="1389062" cy="425753"/>
          </a:xfrm>
          <a:prstGeom prst="trapezoid">
            <a:avLst>
              <a:gd name="adj" fmla="val 6500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Mux</a:t>
            </a:r>
            <a:endParaRPr kumimoji="1" lang="zh-CN" altLang="en-US" dirty="0"/>
          </a:p>
        </p:txBody>
      </p:sp>
      <p:cxnSp>
        <p:nvCxnSpPr>
          <p:cNvPr id="34" name="肘形连接符 33">
            <a:extLst>
              <a:ext uri="{FF2B5EF4-FFF2-40B4-BE49-F238E27FC236}">
                <a16:creationId xmlns="" xmlns:a16="http://schemas.microsoft.com/office/drawing/2014/main" id="{A415C08C-BD92-334E-9835-975CB7AF5955}"/>
              </a:ext>
            </a:extLst>
          </p:cNvPr>
          <p:cNvCxnSpPr>
            <a:cxnSpLocks/>
            <a:stCxn id="16" idx="2"/>
            <a:endCxn id="32" idx="1"/>
          </p:cNvCxnSpPr>
          <p:nvPr/>
        </p:nvCxnSpPr>
        <p:spPr>
          <a:xfrm rot="10800000">
            <a:off x="5236190" y="5924914"/>
            <a:ext cx="596069" cy="281776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肘形连接符 39">
            <a:extLst>
              <a:ext uri="{FF2B5EF4-FFF2-40B4-BE49-F238E27FC236}">
                <a16:creationId xmlns="" xmlns:a16="http://schemas.microsoft.com/office/drawing/2014/main" id="{F94E09DD-531C-D146-B43E-1FB6CCD8836A}"/>
              </a:ext>
            </a:extLst>
          </p:cNvPr>
          <p:cNvCxnSpPr>
            <a:endCxn id="32" idx="2"/>
          </p:cNvCxnSpPr>
          <p:nvPr/>
        </p:nvCxnSpPr>
        <p:spPr>
          <a:xfrm rot="10800000">
            <a:off x="5449065" y="5368754"/>
            <a:ext cx="2612042" cy="233629"/>
          </a:xfrm>
          <a:prstGeom prst="bentConnector3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直线箭头连接符 41">
            <a:extLst>
              <a:ext uri="{FF2B5EF4-FFF2-40B4-BE49-F238E27FC236}">
                <a16:creationId xmlns="" xmlns:a16="http://schemas.microsoft.com/office/drawing/2014/main" id="{6AC84BEA-2CDB-F243-960D-896D445988D6}"/>
              </a:ext>
            </a:extLst>
          </p:cNvPr>
          <p:cNvCxnSpPr>
            <a:cxnSpLocks/>
            <a:stCxn id="32" idx="0"/>
            <a:endCxn id="43" idx="3"/>
          </p:cNvCxnSpPr>
          <p:nvPr/>
        </p:nvCxnSpPr>
        <p:spPr>
          <a:xfrm flipH="1" flipV="1">
            <a:off x="4546382" y="5368752"/>
            <a:ext cx="476930" cy="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矩形 42">
            <a:extLst>
              <a:ext uri="{FF2B5EF4-FFF2-40B4-BE49-F238E27FC236}">
                <a16:creationId xmlns="" xmlns:a16="http://schemas.microsoft.com/office/drawing/2014/main" id="{AD7405EB-039C-8642-B4AC-B8041A9F2CC2}"/>
              </a:ext>
            </a:extLst>
          </p:cNvPr>
          <p:cNvSpPr/>
          <p:nvPr/>
        </p:nvSpPr>
        <p:spPr>
          <a:xfrm>
            <a:off x="2242919" y="5083002"/>
            <a:ext cx="2303463" cy="571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>
                <a:latin typeface="DengXian" panose="02010600030101010101" pitchFamily="2" charset="-122"/>
                <a:ea typeface="DengXian" panose="02010600030101010101" pitchFamily="2" charset="-122"/>
              </a:rPr>
              <a:t>新地址 </a:t>
            </a:r>
            <a:r>
              <a:rPr kumimoji="1" lang="en-US" altLang="zh-CN" sz="2000" dirty="0">
                <a:latin typeface="DengXian" panose="02010600030101010101" pitchFamily="2" charset="-122"/>
                <a:ea typeface="DengXian" panose="02010600030101010101" pitchFamily="2" charset="-122"/>
              </a:rPr>
              <a:t>/</a:t>
            </a:r>
            <a:r>
              <a:rPr kumimoji="1" lang="zh-CN" altLang="en-US" sz="2000" dirty="0">
                <a:latin typeface="DengXian" panose="02010600030101010101" pitchFamily="2" charset="-122"/>
                <a:ea typeface="DengXian" panose="02010600030101010101" pitchFamily="2" charset="-122"/>
              </a:rPr>
              <a:t> </a:t>
            </a:r>
            <a:r>
              <a:rPr kumimoji="1" lang="en-US" altLang="zh-CN" sz="2000" dirty="0">
                <a:latin typeface="DengXian" panose="02010600030101010101" pitchFamily="2" charset="-122"/>
                <a:ea typeface="DengXian" panose="02010600030101010101" pitchFamily="2" charset="-122"/>
              </a:rPr>
              <a:t>MAC</a:t>
            </a:r>
            <a:r>
              <a:rPr kumimoji="1" lang="zh-CN" altLang="en-US" sz="2000" dirty="0">
                <a:latin typeface="DengXian" panose="02010600030101010101" pitchFamily="2" charset="-122"/>
                <a:ea typeface="DengXian" panose="02010600030101010101" pitchFamily="2" charset="-122"/>
              </a:rPr>
              <a:t>地址</a:t>
            </a:r>
          </a:p>
        </p:txBody>
      </p:sp>
    </p:spTree>
    <p:extLst>
      <p:ext uri="{BB962C8B-B14F-4D97-AF65-F5344CB8AC3E}">
        <p14:creationId xmlns:p14="http://schemas.microsoft.com/office/powerpoint/2010/main" val="2629624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4A9E820F-4249-7C4C-9BAF-C41179731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z="4800" dirty="0"/>
              <a:t>硬件设计 </a:t>
            </a:r>
            <a:r>
              <a:rPr kumimoji="1" lang="en-US" altLang="zh-CN" sz="4800" dirty="0"/>
              <a:t>–</a:t>
            </a:r>
            <a:r>
              <a:rPr kumimoji="1" lang="zh-CN" altLang="en-US" sz="4800" dirty="0"/>
              <a:t> 路由转发表设计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CCF2B8A4-FD80-8944-80CE-DB2E49EA30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949700"/>
          </a:xfrm>
        </p:spPr>
        <p:txBody>
          <a:bodyPr>
            <a:normAutofit/>
          </a:bodyPr>
          <a:lstStyle/>
          <a:p>
            <a:r>
              <a:rPr kumimoji="1" lang="en-US" altLang="zh-CN" sz="3200" dirty="0"/>
              <a:t>32</a:t>
            </a:r>
            <a:r>
              <a:rPr kumimoji="1" lang="zh-CN" altLang="en-US" sz="3200" dirty="0"/>
              <a:t>级流水</a:t>
            </a:r>
            <a:r>
              <a:rPr kumimoji="1" lang="en-US" altLang="zh-CN" sz="3200" dirty="0" err="1"/>
              <a:t>Trie</a:t>
            </a:r>
            <a:r>
              <a:rPr kumimoji="1" lang="zh-CN" altLang="en-US" sz="3200" dirty="0"/>
              <a:t>树</a:t>
            </a:r>
            <a:r>
              <a:rPr kumimoji="1" lang="en-US" altLang="zh-CN" sz="3200" dirty="0"/>
              <a:t>IPv4 / IPv6</a:t>
            </a:r>
            <a:r>
              <a:rPr kumimoji="1" lang="zh-CN" altLang="en-US" sz="3200" dirty="0"/>
              <a:t>混合路由转发表</a:t>
            </a:r>
            <a:endParaRPr kumimoji="1" lang="en-US" altLang="zh-CN" sz="3200" dirty="0"/>
          </a:p>
          <a:p>
            <a:pPr lvl="1"/>
            <a:r>
              <a:rPr kumimoji="1" lang="zh-CN" altLang="en-US" sz="3200" dirty="0"/>
              <a:t>每级消耗地址的</a:t>
            </a:r>
            <a:r>
              <a:rPr kumimoji="1" lang="en-US" altLang="zh-CN" sz="3200" dirty="0"/>
              <a:t>4</a:t>
            </a:r>
            <a:r>
              <a:rPr kumimoji="1" lang="zh-CN" altLang="en-US" sz="3200" dirty="0"/>
              <a:t>位</a:t>
            </a:r>
            <a:endParaRPr kumimoji="1" lang="en-US" altLang="zh-CN" sz="3200" dirty="0"/>
          </a:p>
          <a:p>
            <a:r>
              <a:rPr kumimoji="1" lang="zh-CN" altLang="en-US" sz="3200" dirty="0"/>
              <a:t>另一种方案：</a:t>
            </a:r>
            <a:r>
              <a:rPr kumimoji="1" lang="en-US" altLang="zh-CN" sz="3200" dirty="0"/>
              <a:t>FPGA</a:t>
            </a:r>
            <a:r>
              <a:rPr kumimoji="1" lang="zh-CN" altLang="en-US" sz="3200" dirty="0"/>
              <a:t>实现的</a:t>
            </a:r>
            <a:r>
              <a:rPr kumimoji="1" lang="en-US" altLang="zh-CN" sz="3200" dirty="0"/>
              <a:t>T-CAM</a:t>
            </a:r>
            <a:r>
              <a:rPr kumimoji="1" lang="zh-CN" altLang="en-US" sz="3200" dirty="0"/>
              <a:t>（暂未实现）</a:t>
            </a:r>
            <a:endParaRPr kumimoji="1" lang="en-US" altLang="zh-CN" sz="3200" dirty="0"/>
          </a:p>
        </p:txBody>
      </p:sp>
    </p:spTree>
    <p:extLst>
      <p:ext uri="{BB962C8B-B14F-4D97-AF65-F5344CB8AC3E}">
        <p14:creationId xmlns:p14="http://schemas.microsoft.com/office/powerpoint/2010/main" val="36384803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4A9E820F-4249-7C4C-9BAF-C41179731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z="4800" dirty="0"/>
              <a:t>硬件设计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="" xmlns:a16="http://schemas.microsoft.com/office/drawing/2014/main" id="{95C3F549-80BD-164B-AF8B-B3D84BC30B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388" y="2841625"/>
            <a:ext cx="11037223" cy="3414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0278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4A9E820F-4249-7C4C-9BAF-C41179731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z="4800" dirty="0"/>
              <a:t>软件设计 </a:t>
            </a:r>
            <a:r>
              <a:rPr kumimoji="1" lang="en-US" altLang="zh-CN" sz="4800" dirty="0"/>
              <a:t>–</a:t>
            </a:r>
            <a:r>
              <a:rPr kumimoji="1" lang="zh-CN" altLang="en-US" sz="4800" dirty="0"/>
              <a:t> </a:t>
            </a:r>
            <a:r>
              <a:rPr kumimoji="1" lang="en-US" altLang="zh-CN" sz="4800" dirty="0"/>
              <a:t>C</a:t>
            </a:r>
            <a:r>
              <a:rPr kumimoji="1" lang="zh-CN" altLang="en-US" sz="4800" dirty="0"/>
              <a:t>语言版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CCF2B8A4-FD80-8944-80CE-DB2E49EA30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11037046" cy="4254500"/>
          </a:xfrm>
        </p:spPr>
        <p:txBody>
          <a:bodyPr>
            <a:normAutofit/>
          </a:bodyPr>
          <a:lstStyle/>
          <a:p>
            <a:r>
              <a:rPr kumimoji="1" lang="zh-CN" altLang="en-US" sz="3200" dirty="0"/>
              <a:t>软件的任务：</a:t>
            </a:r>
            <a:endParaRPr kumimoji="1" lang="en-US" altLang="zh-CN" sz="3200" dirty="0"/>
          </a:p>
          <a:p>
            <a:pPr lvl="1"/>
            <a:r>
              <a:rPr kumimoji="1" lang="zh-CN" altLang="en-US" sz="3000" dirty="0"/>
              <a:t>发送与接收</a:t>
            </a:r>
            <a:r>
              <a:rPr kumimoji="1" lang="en-US" altLang="zh-CN" sz="3000" dirty="0"/>
              <a:t>ARP</a:t>
            </a:r>
            <a:r>
              <a:rPr kumimoji="1" lang="zh-CN" altLang="en-US" sz="3000" dirty="0"/>
              <a:t>以及</a:t>
            </a:r>
            <a:r>
              <a:rPr kumimoji="1" lang="en-US" altLang="zh-CN" sz="3000" dirty="0"/>
              <a:t>NDP</a:t>
            </a:r>
            <a:r>
              <a:rPr kumimoji="1" lang="zh-CN" altLang="en-US" sz="3000" dirty="0"/>
              <a:t>包</a:t>
            </a:r>
            <a:endParaRPr kumimoji="1" lang="en-US" altLang="zh-CN" sz="3000" dirty="0"/>
          </a:p>
          <a:p>
            <a:pPr lvl="1"/>
            <a:r>
              <a:rPr kumimoji="1" lang="zh-CN" altLang="en-US" sz="3000" dirty="0"/>
              <a:t>运行路由协议（暂未实现）</a:t>
            </a:r>
            <a:endParaRPr kumimoji="1" lang="en-US" altLang="zh-CN" sz="3000" dirty="0"/>
          </a:p>
          <a:p>
            <a:pPr lvl="1"/>
            <a:r>
              <a:rPr kumimoji="1" lang="zh-CN" altLang="en-US" sz="3000" dirty="0"/>
              <a:t>处理复杂分组（</a:t>
            </a:r>
            <a:r>
              <a:rPr kumimoji="1" lang="en-US" altLang="zh-CN" sz="3000" dirty="0"/>
              <a:t>ICMP</a:t>
            </a:r>
            <a:r>
              <a:rPr kumimoji="1" lang="zh-CN" altLang="en-US" sz="3000" dirty="0"/>
              <a:t>错误消息的翻译及生成）</a:t>
            </a:r>
            <a:endParaRPr kumimoji="1" lang="en-US" altLang="zh-CN" sz="3000" dirty="0"/>
          </a:p>
          <a:p>
            <a:pPr lvl="1"/>
            <a:r>
              <a:rPr kumimoji="1" lang="zh-CN" altLang="en-US" sz="3000" dirty="0"/>
              <a:t>创建与下发</a:t>
            </a:r>
            <a:r>
              <a:rPr kumimoji="1" lang="en-US" altLang="zh-CN" sz="3000" dirty="0"/>
              <a:t>IPv4—IPv6</a:t>
            </a:r>
            <a:r>
              <a:rPr kumimoji="1" lang="zh-CN" altLang="en-US" sz="3000" dirty="0"/>
              <a:t>地址转换规则</a:t>
            </a:r>
            <a:endParaRPr kumimoji="1" lang="en-US" altLang="zh-CN" sz="3000" dirty="0"/>
          </a:p>
          <a:p>
            <a:r>
              <a:rPr kumimoji="1" lang="zh-CN" altLang="en-US" sz="3200" dirty="0"/>
              <a:t>支持的协议：</a:t>
            </a:r>
            <a:endParaRPr kumimoji="1" lang="en-US" altLang="zh-CN" sz="3200" dirty="0"/>
          </a:p>
          <a:p>
            <a:pPr lvl="1"/>
            <a:r>
              <a:rPr kumimoji="1" lang="en-US" altLang="zh-CN" sz="3000" dirty="0"/>
              <a:t>ARP</a:t>
            </a:r>
            <a:r>
              <a:rPr kumimoji="1" lang="zh-CN" altLang="en-US" sz="3000" dirty="0"/>
              <a:t>、</a:t>
            </a:r>
            <a:r>
              <a:rPr kumimoji="1" lang="en-US" altLang="zh-CN" sz="3000" dirty="0"/>
              <a:t>IPv4</a:t>
            </a:r>
            <a:r>
              <a:rPr kumimoji="1" lang="zh-CN" altLang="en-US" sz="3000" dirty="0"/>
              <a:t>、</a:t>
            </a:r>
            <a:r>
              <a:rPr kumimoji="1" lang="en-US" altLang="zh-CN" sz="3000" dirty="0"/>
              <a:t>IPv6</a:t>
            </a:r>
            <a:r>
              <a:rPr kumimoji="1" lang="zh-CN" altLang="en-US" sz="3000" dirty="0"/>
              <a:t>、</a:t>
            </a:r>
            <a:r>
              <a:rPr kumimoji="1" lang="en-US" altLang="zh-CN" sz="3000" dirty="0"/>
              <a:t>ICMP</a:t>
            </a:r>
            <a:r>
              <a:rPr kumimoji="1" lang="zh-CN" altLang="en-US" sz="3000" dirty="0"/>
              <a:t>、</a:t>
            </a:r>
            <a:r>
              <a:rPr kumimoji="1" lang="en-US" altLang="zh-CN" sz="3000" dirty="0"/>
              <a:t>ICMPv6</a:t>
            </a:r>
            <a:r>
              <a:rPr kumimoji="1" lang="zh-CN" altLang="en-US" sz="3000" dirty="0"/>
              <a:t>、</a:t>
            </a:r>
            <a:r>
              <a:rPr kumimoji="1" lang="en-US" altLang="zh-CN" sz="3000" dirty="0"/>
              <a:t>MLD</a:t>
            </a:r>
            <a:r>
              <a:rPr kumimoji="1" lang="zh-CN" altLang="en-US" sz="3000" dirty="0"/>
              <a:t>、</a:t>
            </a:r>
            <a:r>
              <a:rPr kumimoji="1" lang="en-US" altLang="zh-CN" sz="3000" dirty="0"/>
              <a:t>NDP</a:t>
            </a:r>
          </a:p>
        </p:txBody>
      </p:sp>
    </p:spTree>
    <p:extLst>
      <p:ext uri="{BB962C8B-B14F-4D97-AF65-F5344CB8AC3E}">
        <p14:creationId xmlns:p14="http://schemas.microsoft.com/office/powerpoint/2010/main" val="2412128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4A9E820F-4249-7C4C-9BAF-C41179731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z="4800" dirty="0"/>
              <a:t>软件设计 </a:t>
            </a:r>
            <a:r>
              <a:rPr kumimoji="1" lang="en-US" altLang="zh-CN" sz="4800" dirty="0"/>
              <a:t>–</a:t>
            </a:r>
            <a:r>
              <a:rPr kumimoji="1" lang="zh-CN" altLang="en-US" sz="4800" dirty="0"/>
              <a:t> </a:t>
            </a:r>
            <a:r>
              <a:rPr kumimoji="1" lang="en-US" altLang="zh-CN" sz="4800" dirty="0"/>
              <a:t>C</a:t>
            </a:r>
            <a:r>
              <a:rPr kumimoji="1" lang="zh-CN" altLang="en-US" sz="4800" dirty="0"/>
              <a:t>语言版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CCF2B8A4-FD80-8944-80CE-DB2E49EA30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9802606" cy="4254500"/>
          </a:xfrm>
        </p:spPr>
        <p:txBody>
          <a:bodyPr>
            <a:normAutofit/>
          </a:bodyPr>
          <a:lstStyle/>
          <a:p>
            <a:r>
              <a:rPr kumimoji="1" lang="zh-CN" altLang="en-US" sz="3200" dirty="0"/>
              <a:t>软件模块：</a:t>
            </a:r>
            <a:endParaRPr kumimoji="1" lang="en-US" altLang="zh-CN" sz="3200" dirty="0"/>
          </a:p>
          <a:p>
            <a:pPr lvl="1"/>
            <a:r>
              <a:rPr kumimoji="1" lang="zh-CN" altLang="en-US" sz="3000" dirty="0"/>
              <a:t>（实时）操作系统内核</a:t>
            </a:r>
            <a:endParaRPr kumimoji="1" lang="en-US" altLang="zh-CN" sz="3000" dirty="0"/>
          </a:p>
          <a:p>
            <a:pPr lvl="1"/>
            <a:r>
              <a:rPr kumimoji="1" lang="zh-CN" altLang="en-US" sz="3000" dirty="0"/>
              <a:t>指令集架构抽象层</a:t>
            </a:r>
            <a:endParaRPr kumimoji="1" lang="en-US" altLang="zh-CN" sz="3000" dirty="0"/>
          </a:p>
          <a:p>
            <a:pPr lvl="1"/>
            <a:r>
              <a:rPr kumimoji="1" lang="zh-CN" altLang="en-US" sz="3000" dirty="0"/>
              <a:t>硬件抽象层、硬件驱动程序</a:t>
            </a:r>
            <a:endParaRPr kumimoji="1" lang="en-US" altLang="zh-CN" sz="3000" dirty="0"/>
          </a:p>
          <a:p>
            <a:pPr lvl="1"/>
            <a:r>
              <a:rPr kumimoji="1" lang="en-US" altLang="zh-CN" sz="3000" dirty="0"/>
              <a:t>IP</a:t>
            </a:r>
            <a:r>
              <a:rPr kumimoji="1" lang="zh-CN" altLang="en-US" sz="3000" dirty="0"/>
              <a:t>协议栈</a:t>
            </a:r>
            <a:endParaRPr kumimoji="1" lang="en-US" altLang="zh-CN" sz="3000" dirty="0"/>
          </a:p>
          <a:p>
            <a:pPr lvl="1"/>
            <a:r>
              <a:rPr kumimoji="1" lang="zh-CN" altLang="en-US" sz="3000" dirty="0"/>
              <a:t>协议翻译逻辑</a:t>
            </a:r>
            <a:endParaRPr kumimoji="1" lang="en-US" altLang="zh-CN" sz="3000" dirty="0"/>
          </a:p>
        </p:txBody>
      </p:sp>
    </p:spTree>
    <p:extLst>
      <p:ext uri="{BB962C8B-B14F-4D97-AF65-F5344CB8AC3E}">
        <p14:creationId xmlns:p14="http://schemas.microsoft.com/office/powerpoint/2010/main" val="34846935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4A9E820F-4249-7C4C-9BAF-C41179731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z="4800" dirty="0"/>
              <a:t>软件设计 </a:t>
            </a:r>
            <a:r>
              <a:rPr kumimoji="1" lang="en-US" altLang="zh-CN" sz="4800" dirty="0"/>
              <a:t>–</a:t>
            </a:r>
            <a:r>
              <a:rPr kumimoji="1" lang="zh-CN" altLang="en-US" sz="4800" dirty="0"/>
              <a:t> </a:t>
            </a:r>
            <a:r>
              <a:rPr kumimoji="1" lang="en-US" altLang="zh-CN" sz="4800" dirty="0"/>
              <a:t>C</a:t>
            </a:r>
            <a:r>
              <a:rPr kumimoji="1" lang="zh-CN" altLang="en-US" sz="4800" dirty="0"/>
              <a:t>语言版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="" xmlns:a16="http://schemas.microsoft.com/office/drawing/2014/main" id="{030FDD42-1313-1C41-BB8B-F2B9201CC5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950" y="2352675"/>
            <a:ext cx="9944100" cy="4367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8903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4A9E820F-4249-7C4C-9BAF-C41179731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z="4800" dirty="0"/>
              <a:t>软件设计 </a:t>
            </a:r>
            <a:r>
              <a:rPr kumimoji="1" lang="en-US" altLang="zh-CN" sz="4800" dirty="0"/>
              <a:t>–</a:t>
            </a:r>
            <a:r>
              <a:rPr kumimoji="1" lang="zh-CN" altLang="en-US" sz="4800" dirty="0"/>
              <a:t> </a:t>
            </a:r>
            <a:r>
              <a:rPr kumimoji="1" lang="en-US" altLang="zh-CN" sz="4800" dirty="0"/>
              <a:t>Rust</a:t>
            </a:r>
            <a:r>
              <a:rPr kumimoji="1" lang="zh-CN" altLang="en-US" sz="4800" dirty="0"/>
              <a:t>语言版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CCF2B8A4-FD80-8944-80CE-DB2E49EA30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10197674" cy="3949700"/>
          </a:xfrm>
        </p:spPr>
        <p:txBody>
          <a:bodyPr>
            <a:normAutofit/>
          </a:bodyPr>
          <a:lstStyle/>
          <a:p>
            <a:r>
              <a:rPr kumimoji="1" lang="zh-CN" altLang="en-US" sz="3200" dirty="0"/>
              <a:t>使用完全安全的</a:t>
            </a:r>
            <a:r>
              <a:rPr kumimoji="1" lang="en-US" altLang="zh-CN" sz="3200" dirty="0"/>
              <a:t>Rust</a:t>
            </a:r>
            <a:r>
              <a:rPr kumimoji="1" lang="zh-CN" altLang="en-US" sz="3200" dirty="0"/>
              <a:t>代码进行编写</a:t>
            </a:r>
          </a:p>
          <a:p>
            <a:r>
              <a:rPr kumimoji="1" lang="zh-CN" altLang="en-US" sz="3200" dirty="0"/>
              <a:t>编译为</a:t>
            </a:r>
            <a:r>
              <a:rPr kumimoji="1" lang="en-US" altLang="zh-CN" sz="3200" dirty="0"/>
              <a:t>RISC-V</a:t>
            </a:r>
            <a:r>
              <a:rPr kumimoji="1" lang="zh-CN" altLang="en-US" sz="3200" dirty="0"/>
              <a:t>静态库，与</a:t>
            </a:r>
            <a:r>
              <a:rPr kumimoji="1" lang="en-US" altLang="zh-CN" sz="3200" dirty="0"/>
              <a:t>C</a:t>
            </a:r>
            <a:r>
              <a:rPr kumimoji="1" lang="zh-CN" altLang="en-US" sz="3200" dirty="0"/>
              <a:t>版本框架链接</a:t>
            </a:r>
          </a:p>
          <a:p>
            <a:r>
              <a:rPr kumimoji="1" lang="zh-CN" altLang="en-US" sz="3200" dirty="0"/>
              <a:t>构造</a:t>
            </a:r>
            <a:r>
              <a:rPr kumimoji="1" lang="en-US" altLang="zh-CN" sz="3200" dirty="0" err="1"/>
              <a:t>pcap</a:t>
            </a:r>
            <a:r>
              <a:rPr kumimoji="1" lang="zh-CN" altLang="en-US" sz="3200" dirty="0"/>
              <a:t>数据包进行单元测试和仿真测试</a:t>
            </a:r>
          </a:p>
          <a:p>
            <a:r>
              <a:rPr kumimoji="1" lang="zh-CN" altLang="en-US" sz="3200" dirty="0"/>
              <a:t>测试实现了</a:t>
            </a:r>
            <a:r>
              <a:rPr kumimoji="1" lang="en-US" altLang="zh-CN" sz="3200" dirty="0"/>
              <a:t>90%</a:t>
            </a:r>
            <a:r>
              <a:rPr kumimoji="1" lang="zh-CN" altLang="en-US" sz="3200" dirty="0"/>
              <a:t>的代码覆盖率</a:t>
            </a:r>
          </a:p>
          <a:p>
            <a:r>
              <a:rPr kumimoji="1" lang="zh-CN" altLang="en-US" sz="3200" dirty="0"/>
              <a:t>真机测试正在进行中</a:t>
            </a:r>
            <a:r>
              <a:rPr kumimoji="1" lang="en-US" altLang="zh-CN" sz="3200" dirty="0"/>
              <a:t>……</a:t>
            </a:r>
          </a:p>
          <a:p>
            <a:r>
              <a:rPr kumimoji="1" lang="en-US" altLang="zh-CN" sz="3200" dirty="0">
                <a:latin typeface="Consolas" panose="020B0609020204030204" pitchFamily="49" charset="0"/>
                <a:cs typeface="Consolas" panose="020B0609020204030204" pitchFamily="49" charset="0"/>
              </a:rPr>
              <a:t>https://</a:t>
            </a:r>
            <a:r>
              <a:rPr kumimoji="1" lang="en-US" altLang="zh-CN" sz="3200" dirty="0" err="1">
                <a:latin typeface="Consolas" panose="020B0609020204030204" pitchFamily="49" charset="0"/>
                <a:cs typeface="Consolas" panose="020B0609020204030204" pitchFamily="49" charset="0"/>
              </a:rPr>
              <a:t>github.com</a:t>
            </a:r>
            <a:r>
              <a:rPr kumimoji="1" lang="en-US" altLang="zh-CN" sz="3200" dirty="0">
                <a:latin typeface="Consolas" panose="020B0609020204030204" pitchFamily="49" charset="0"/>
                <a:cs typeface="Consolas" panose="020B0609020204030204" pitchFamily="49" charset="0"/>
              </a:rPr>
              <a:t>/wangrunji0408/NAT464-rs</a:t>
            </a:r>
          </a:p>
          <a:p>
            <a:endParaRPr kumimoji="1" lang="en-US" altLang="zh-CN" sz="3200" dirty="0"/>
          </a:p>
        </p:txBody>
      </p:sp>
    </p:spTree>
    <p:extLst>
      <p:ext uri="{BB962C8B-B14F-4D97-AF65-F5344CB8AC3E}">
        <p14:creationId xmlns:p14="http://schemas.microsoft.com/office/powerpoint/2010/main" val="18944483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4A9E820F-4249-7C4C-9BAF-C41179731C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9"/>
            <a:ext cx="8825659" cy="706964"/>
          </a:xfrm>
        </p:spPr>
        <p:txBody>
          <a:bodyPr/>
          <a:lstStyle/>
          <a:p>
            <a:r>
              <a:rPr kumimoji="1" lang="zh-CN" altLang="en-US" sz="4800" dirty="0"/>
              <a:t>性能评估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CCF2B8A4-FD80-8944-80CE-DB2E49EA30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4344671" cy="3949700"/>
          </a:xfrm>
        </p:spPr>
        <p:txBody>
          <a:bodyPr>
            <a:normAutofit fontScale="92500" lnSpcReduction="10000"/>
          </a:bodyPr>
          <a:lstStyle/>
          <a:p>
            <a:r>
              <a:rPr kumimoji="1" lang="zh-CN" altLang="en-US" sz="2800" dirty="0"/>
              <a:t>测试环境如右图所示</a:t>
            </a:r>
            <a:endParaRPr kumimoji="1" lang="en-US" altLang="zh-CN" sz="2800" dirty="0"/>
          </a:p>
          <a:p>
            <a:r>
              <a:rPr kumimoji="1" lang="en-US" altLang="zh-CN" sz="2800" dirty="0">
                <a:latin typeface="Consolas" panose="020B0609020204030204" pitchFamily="49" charset="0"/>
                <a:cs typeface="Consolas" panose="020B0609020204030204" pitchFamily="49" charset="0"/>
              </a:rPr>
              <a:t>10.1.1.11/24, 2000:0:0:1::11/64</a:t>
            </a:r>
          </a:p>
          <a:p>
            <a:r>
              <a:rPr kumimoji="1" lang="en-US" altLang="zh-CN" sz="2800" dirty="0">
                <a:latin typeface="Consolas" panose="020B0609020204030204" pitchFamily="49" charset="0"/>
                <a:cs typeface="Consolas" panose="020B0609020204030204" pitchFamily="49" charset="0"/>
              </a:rPr>
              <a:t>10.1.2.22/24, 2000:0:0:2::22/64</a:t>
            </a:r>
          </a:p>
          <a:p>
            <a:r>
              <a:rPr kumimoji="1" lang="en-US" altLang="zh-CN" sz="2800" dirty="0">
                <a:latin typeface="Consolas" panose="020B0609020204030204" pitchFamily="49" charset="0"/>
                <a:cs typeface="Consolas" panose="020B0609020204030204" pitchFamily="49" charset="0"/>
              </a:rPr>
              <a:t>10.1.3.33/24, 2000:0:0:3::33/64</a:t>
            </a:r>
          </a:p>
          <a:p>
            <a:r>
              <a:rPr kumimoji="1" lang="en-US" altLang="zh-CN" sz="2800" dirty="0">
                <a:latin typeface="Consolas" panose="020B0609020204030204" pitchFamily="49" charset="0"/>
                <a:cs typeface="Consolas" panose="020B0609020204030204" pitchFamily="49" charset="0"/>
              </a:rPr>
              <a:t>10.1.4.44/24, 2000:0:0:4::</a:t>
            </a:r>
            <a:r>
              <a:rPr kumimoji="1" lang="en-US" altLang="zh-CN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44/64</a:t>
            </a:r>
            <a:endParaRPr kumimoji="1" lang="en-US" altLang="zh-CN" sz="2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="" xmlns:a16="http://schemas.microsoft.com/office/drawing/2014/main" id="{CBF37770-5B86-CC40-9718-4391799279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3022" y="3329858"/>
            <a:ext cx="2932731" cy="2094271"/>
          </a:xfrm>
          <a:prstGeom prst="rect">
            <a:avLst/>
          </a:prstGeom>
        </p:spPr>
      </p:pic>
      <p:grpSp>
        <p:nvGrpSpPr>
          <p:cNvPr id="17" name="组合 16">
            <a:extLst>
              <a:ext uri="{FF2B5EF4-FFF2-40B4-BE49-F238E27FC236}">
                <a16:creationId xmlns="" xmlns:a16="http://schemas.microsoft.com/office/drawing/2014/main" id="{240DBEEA-733D-7F42-8182-FAD75DE1A0AD}"/>
              </a:ext>
            </a:extLst>
          </p:cNvPr>
          <p:cNvGrpSpPr/>
          <p:nvPr/>
        </p:nvGrpSpPr>
        <p:grpSpPr>
          <a:xfrm>
            <a:off x="5567783" y="2159616"/>
            <a:ext cx="1497987" cy="1497987"/>
            <a:chOff x="5567783" y="2410336"/>
            <a:chExt cx="1497987" cy="1497987"/>
          </a:xfrm>
        </p:grpSpPr>
        <p:pic>
          <p:nvPicPr>
            <p:cNvPr id="5" name="图形 4" descr="监视器">
              <a:extLst>
                <a:ext uri="{FF2B5EF4-FFF2-40B4-BE49-F238E27FC236}">
                  <a16:creationId xmlns="" xmlns:a16="http://schemas.microsoft.com/office/drawing/2014/main" id="{C049AFDC-2CD3-8D42-A49B-201419AB97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567783" y="2410336"/>
              <a:ext cx="1497987" cy="1497987"/>
            </a:xfrm>
            <a:prstGeom prst="rect">
              <a:avLst/>
            </a:prstGeom>
          </p:spPr>
        </p:pic>
        <p:sp>
          <p:nvSpPr>
            <p:cNvPr id="10" name="文本框 9">
              <a:extLst>
                <a:ext uri="{FF2B5EF4-FFF2-40B4-BE49-F238E27FC236}">
                  <a16:creationId xmlns="" xmlns:a16="http://schemas.microsoft.com/office/drawing/2014/main" id="{754A538C-90EE-FC45-A272-1D007BB2C307}"/>
                </a:ext>
              </a:extLst>
            </p:cNvPr>
            <p:cNvSpPr txBox="1"/>
            <p:nvPr/>
          </p:nvSpPr>
          <p:spPr>
            <a:xfrm>
              <a:off x="5567783" y="2834039"/>
              <a:ext cx="148009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2400" dirty="0">
                  <a:latin typeface="DengXian" panose="02010600030101010101" pitchFamily="2" charset="-122"/>
                  <a:ea typeface="DengXian" panose="02010600030101010101" pitchFamily="2" charset="-122"/>
                </a:rPr>
                <a:t>接口</a:t>
              </a:r>
              <a:r>
                <a:rPr kumimoji="1" lang="en-US" altLang="zh-CN" sz="2400" dirty="0">
                  <a:latin typeface="DengXian" panose="02010600030101010101" pitchFamily="2" charset="-122"/>
                  <a:ea typeface="DengXian" panose="02010600030101010101" pitchFamily="2" charset="-122"/>
                </a:rPr>
                <a:t>1</a:t>
              </a:r>
              <a:endParaRPr kumimoji="1" lang="zh-CN" altLang="en-US" sz="2400" dirty="0">
                <a:latin typeface="DengXian" panose="02010600030101010101" pitchFamily="2" charset="-122"/>
                <a:ea typeface="DengXian" panose="02010600030101010101" pitchFamily="2" charset="-122"/>
              </a:endParaRPr>
            </a:p>
          </p:txBody>
        </p:sp>
      </p:grpSp>
      <p:cxnSp>
        <p:nvCxnSpPr>
          <p:cNvPr id="12" name="直线连接符 11">
            <a:extLst>
              <a:ext uri="{FF2B5EF4-FFF2-40B4-BE49-F238E27FC236}">
                <a16:creationId xmlns="" xmlns:a16="http://schemas.microsoft.com/office/drawing/2014/main" id="{16C0B35A-61C6-7241-911D-1CD8604A770E}"/>
              </a:ext>
            </a:extLst>
          </p:cNvPr>
          <p:cNvCxnSpPr>
            <a:cxnSpLocks/>
          </p:cNvCxnSpPr>
          <p:nvPr/>
        </p:nvCxnSpPr>
        <p:spPr>
          <a:xfrm flipH="1" flipV="1">
            <a:off x="6887498" y="2816887"/>
            <a:ext cx="1932038" cy="1209424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8" name="组合 17">
            <a:extLst>
              <a:ext uri="{FF2B5EF4-FFF2-40B4-BE49-F238E27FC236}">
                <a16:creationId xmlns="" xmlns:a16="http://schemas.microsoft.com/office/drawing/2014/main" id="{532015A6-1D56-7046-8109-2E9AFC325835}"/>
              </a:ext>
            </a:extLst>
          </p:cNvPr>
          <p:cNvGrpSpPr/>
          <p:nvPr/>
        </p:nvGrpSpPr>
        <p:grpSpPr>
          <a:xfrm>
            <a:off x="5567783" y="3423879"/>
            <a:ext cx="1497987" cy="1497987"/>
            <a:chOff x="5567783" y="2410336"/>
            <a:chExt cx="1497987" cy="1497987"/>
          </a:xfrm>
        </p:grpSpPr>
        <p:pic>
          <p:nvPicPr>
            <p:cNvPr id="19" name="图形 18" descr="监视器">
              <a:extLst>
                <a:ext uri="{FF2B5EF4-FFF2-40B4-BE49-F238E27FC236}">
                  <a16:creationId xmlns="" xmlns:a16="http://schemas.microsoft.com/office/drawing/2014/main" id="{F88FA782-7899-0044-A398-014E8D20C6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567783" y="2410336"/>
              <a:ext cx="1497987" cy="1497987"/>
            </a:xfrm>
            <a:prstGeom prst="rect">
              <a:avLst/>
            </a:prstGeom>
          </p:spPr>
        </p:pic>
        <p:sp>
          <p:nvSpPr>
            <p:cNvPr id="20" name="文本框 19">
              <a:extLst>
                <a:ext uri="{FF2B5EF4-FFF2-40B4-BE49-F238E27FC236}">
                  <a16:creationId xmlns="" xmlns:a16="http://schemas.microsoft.com/office/drawing/2014/main" id="{4151A8F0-2268-0B4D-A89B-0AE1E962AC1E}"/>
                </a:ext>
              </a:extLst>
            </p:cNvPr>
            <p:cNvSpPr txBox="1"/>
            <p:nvPr/>
          </p:nvSpPr>
          <p:spPr>
            <a:xfrm>
              <a:off x="5567783" y="2834039"/>
              <a:ext cx="148009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2400" dirty="0">
                  <a:latin typeface="DengXian" panose="02010600030101010101" pitchFamily="2" charset="-122"/>
                  <a:ea typeface="DengXian" panose="02010600030101010101" pitchFamily="2" charset="-122"/>
                </a:rPr>
                <a:t>接口</a:t>
              </a:r>
              <a:r>
                <a:rPr kumimoji="1" lang="en-US" altLang="zh-CN" sz="2400" dirty="0">
                  <a:latin typeface="DengXian" panose="02010600030101010101" pitchFamily="2" charset="-122"/>
                  <a:ea typeface="DengXian" panose="02010600030101010101" pitchFamily="2" charset="-122"/>
                </a:rPr>
                <a:t>2</a:t>
              </a:r>
              <a:endParaRPr kumimoji="1" lang="zh-CN" altLang="en-US" sz="2400" dirty="0">
                <a:latin typeface="DengXian" panose="02010600030101010101" pitchFamily="2" charset="-122"/>
                <a:ea typeface="DengXian" panose="02010600030101010101" pitchFamily="2" charset="-122"/>
              </a:endParaRPr>
            </a:p>
          </p:txBody>
        </p:sp>
      </p:grpSp>
      <p:cxnSp>
        <p:nvCxnSpPr>
          <p:cNvPr id="21" name="直线连接符 20">
            <a:extLst>
              <a:ext uri="{FF2B5EF4-FFF2-40B4-BE49-F238E27FC236}">
                <a16:creationId xmlns="" xmlns:a16="http://schemas.microsoft.com/office/drawing/2014/main" id="{C11C1868-4112-7646-9808-0068930B4F5D}"/>
              </a:ext>
            </a:extLst>
          </p:cNvPr>
          <p:cNvCxnSpPr>
            <a:cxnSpLocks/>
          </p:cNvCxnSpPr>
          <p:nvPr/>
        </p:nvCxnSpPr>
        <p:spPr>
          <a:xfrm flipH="1" flipV="1">
            <a:off x="6887498" y="4081306"/>
            <a:ext cx="1932037" cy="183289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2" name="组合 21">
            <a:extLst>
              <a:ext uri="{FF2B5EF4-FFF2-40B4-BE49-F238E27FC236}">
                <a16:creationId xmlns="" xmlns:a16="http://schemas.microsoft.com/office/drawing/2014/main" id="{A922C155-9AB7-7E42-938F-6211D6F48CD7}"/>
              </a:ext>
            </a:extLst>
          </p:cNvPr>
          <p:cNvGrpSpPr/>
          <p:nvPr/>
        </p:nvGrpSpPr>
        <p:grpSpPr>
          <a:xfrm>
            <a:off x="5567783" y="4655548"/>
            <a:ext cx="1497987" cy="1497987"/>
            <a:chOff x="5567783" y="2410336"/>
            <a:chExt cx="1497987" cy="1497987"/>
          </a:xfrm>
        </p:grpSpPr>
        <p:pic>
          <p:nvPicPr>
            <p:cNvPr id="23" name="图形 22" descr="监视器">
              <a:extLst>
                <a:ext uri="{FF2B5EF4-FFF2-40B4-BE49-F238E27FC236}">
                  <a16:creationId xmlns="" xmlns:a16="http://schemas.microsoft.com/office/drawing/2014/main" id="{F94D07F4-6E58-EC4E-A4D9-9FFE13CF93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567783" y="2410336"/>
              <a:ext cx="1497987" cy="1497987"/>
            </a:xfrm>
            <a:prstGeom prst="rect">
              <a:avLst/>
            </a:prstGeom>
          </p:spPr>
        </p:pic>
        <p:sp>
          <p:nvSpPr>
            <p:cNvPr id="24" name="文本框 23">
              <a:extLst>
                <a:ext uri="{FF2B5EF4-FFF2-40B4-BE49-F238E27FC236}">
                  <a16:creationId xmlns="" xmlns:a16="http://schemas.microsoft.com/office/drawing/2014/main" id="{EE82A5BC-D9E6-0945-91E5-EE201F87F4C3}"/>
                </a:ext>
              </a:extLst>
            </p:cNvPr>
            <p:cNvSpPr txBox="1"/>
            <p:nvPr/>
          </p:nvSpPr>
          <p:spPr>
            <a:xfrm>
              <a:off x="5567783" y="2834039"/>
              <a:ext cx="148009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2400" dirty="0">
                  <a:latin typeface="DengXian" panose="02010600030101010101" pitchFamily="2" charset="-122"/>
                  <a:ea typeface="DengXian" panose="02010600030101010101" pitchFamily="2" charset="-122"/>
                </a:rPr>
                <a:t>接口</a:t>
              </a:r>
              <a:r>
                <a:rPr kumimoji="1" lang="en-US" altLang="zh-CN" sz="2400" dirty="0">
                  <a:latin typeface="DengXian" panose="02010600030101010101" pitchFamily="2" charset="-122"/>
                  <a:ea typeface="DengXian" panose="02010600030101010101" pitchFamily="2" charset="-122"/>
                </a:rPr>
                <a:t>3</a:t>
              </a:r>
              <a:endParaRPr kumimoji="1" lang="zh-CN" altLang="en-US" sz="2400" dirty="0">
                <a:latin typeface="DengXian" panose="02010600030101010101" pitchFamily="2" charset="-122"/>
                <a:ea typeface="DengXian" panose="02010600030101010101" pitchFamily="2" charset="-122"/>
              </a:endParaRPr>
            </a:p>
          </p:txBody>
        </p:sp>
      </p:grpSp>
      <p:cxnSp>
        <p:nvCxnSpPr>
          <p:cNvPr id="25" name="直线连接符 24">
            <a:extLst>
              <a:ext uri="{FF2B5EF4-FFF2-40B4-BE49-F238E27FC236}">
                <a16:creationId xmlns="" xmlns:a16="http://schemas.microsoft.com/office/drawing/2014/main" id="{98B4EBD6-4A99-6742-8B16-DEAF80EC595D}"/>
              </a:ext>
            </a:extLst>
          </p:cNvPr>
          <p:cNvCxnSpPr>
            <a:cxnSpLocks/>
          </p:cNvCxnSpPr>
          <p:nvPr/>
        </p:nvCxnSpPr>
        <p:spPr>
          <a:xfrm flipH="1">
            <a:off x="6887498" y="4523098"/>
            <a:ext cx="1932037" cy="789721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1" name="组合 30">
            <a:extLst>
              <a:ext uri="{FF2B5EF4-FFF2-40B4-BE49-F238E27FC236}">
                <a16:creationId xmlns="" xmlns:a16="http://schemas.microsoft.com/office/drawing/2014/main" id="{1DD14120-3C15-F24A-8BCF-D048F03ECED0}"/>
              </a:ext>
            </a:extLst>
          </p:cNvPr>
          <p:cNvGrpSpPr/>
          <p:nvPr/>
        </p:nvGrpSpPr>
        <p:grpSpPr>
          <a:xfrm>
            <a:off x="7106877" y="5369125"/>
            <a:ext cx="1497987" cy="1497987"/>
            <a:chOff x="5567783" y="2410336"/>
            <a:chExt cx="1497987" cy="1497987"/>
          </a:xfrm>
        </p:grpSpPr>
        <p:pic>
          <p:nvPicPr>
            <p:cNvPr id="32" name="图形 31" descr="监视器">
              <a:extLst>
                <a:ext uri="{FF2B5EF4-FFF2-40B4-BE49-F238E27FC236}">
                  <a16:creationId xmlns="" xmlns:a16="http://schemas.microsoft.com/office/drawing/2014/main" id="{1B254000-533E-7346-ABD1-8C8BDC16D2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567783" y="2410336"/>
              <a:ext cx="1497987" cy="1497987"/>
            </a:xfrm>
            <a:prstGeom prst="rect">
              <a:avLst/>
            </a:prstGeom>
          </p:spPr>
        </p:pic>
        <p:sp>
          <p:nvSpPr>
            <p:cNvPr id="33" name="文本框 32">
              <a:extLst>
                <a:ext uri="{FF2B5EF4-FFF2-40B4-BE49-F238E27FC236}">
                  <a16:creationId xmlns="" xmlns:a16="http://schemas.microsoft.com/office/drawing/2014/main" id="{C4C0A858-E423-8D46-AF29-72FAC167CF72}"/>
                </a:ext>
              </a:extLst>
            </p:cNvPr>
            <p:cNvSpPr txBox="1"/>
            <p:nvPr/>
          </p:nvSpPr>
          <p:spPr>
            <a:xfrm>
              <a:off x="5567783" y="2834039"/>
              <a:ext cx="148009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2400" dirty="0">
                  <a:latin typeface="DengXian" panose="02010600030101010101" pitchFamily="2" charset="-122"/>
                  <a:ea typeface="DengXian" panose="02010600030101010101" pitchFamily="2" charset="-122"/>
                </a:rPr>
                <a:t>接口</a:t>
              </a:r>
              <a:r>
                <a:rPr kumimoji="1" lang="en-US" altLang="zh-CN" sz="2400" dirty="0">
                  <a:latin typeface="DengXian" panose="02010600030101010101" pitchFamily="2" charset="-122"/>
                  <a:ea typeface="DengXian" panose="02010600030101010101" pitchFamily="2" charset="-122"/>
                </a:rPr>
                <a:t>4</a:t>
              </a:r>
              <a:endParaRPr kumimoji="1" lang="zh-CN" altLang="en-US" sz="2400" dirty="0">
                <a:latin typeface="DengXian" panose="02010600030101010101" pitchFamily="2" charset="-122"/>
                <a:ea typeface="DengXian" panose="02010600030101010101" pitchFamily="2" charset="-122"/>
              </a:endParaRPr>
            </a:p>
          </p:txBody>
        </p:sp>
      </p:grpSp>
      <p:cxnSp>
        <p:nvCxnSpPr>
          <p:cNvPr id="34" name="直线连接符 33">
            <a:extLst>
              <a:ext uri="{FF2B5EF4-FFF2-40B4-BE49-F238E27FC236}">
                <a16:creationId xmlns="" xmlns:a16="http://schemas.microsoft.com/office/drawing/2014/main" id="{BD9335FE-3498-4148-8731-32C927B7E618}"/>
              </a:ext>
            </a:extLst>
          </p:cNvPr>
          <p:cNvCxnSpPr>
            <a:cxnSpLocks/>
          </p:cNvCxnSpPr>
          <p:nvPr/>
        </p:nvCxnSpPr>
        <p:spPr>
          <a:xfrm flipH="1">
            <a:off x="7846143" y="4736485"/>
            <a:ext cx="1014499" cy="885311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内容占位符 2">
            <a:extLst>
              <a:ext uri="{FF2B5EF4-FFF2-40B4-BE49-F238E27FC236}">
                <a16:creationId xmlns="" xmlns:a16="http://schemas.microsoft.com/office/drawing/2014/main" id="{3FEE505A-0FD6-4A73-83EE-8525AB4D0AEE}"/>
              </a:ext>
            </a:extLst>
          </p:cNvPr>
          <p:cNvSpPr txBox="1">
            <a:spLocks/>
          </p:cNvSpPr>
          <p:nvPr/>
        </p:nvSpPr>
        <p:spPr>
          <a:xfrm>
            <a:off x="8604864" y="2208939"/>
            <a:ext cx="3609940" cy="1209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zh-CN" alt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路由器地址：</a:t>
            </a:r>
            <a:endParaRPr kumimoji="1" lang="en-US" altLang="zh-CN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kumimoji="1" lang="en-US" altLang="zh-CN" sz="2000" dirty="0">
                <a:latin typeface="Consolas" panose="020B0609020204030204" pitchFamily="49" charset="0"/>
                <a:cs typeface="Consolas" panose="020B0609020204030204" pitchFamily="49" charset="0"/>
              </a:rPr>
              <a:t>10.0.{1-4}.1/24</a:t>
            </a:r>
            <a:br>
              <a:rPr kumimoji="1" lang="en-US" altLang="zh-CN" sz="20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1" lang="en-US" altLang="zh-CN" sz="2000" dirty="0">
                <a:latin typeface="Consolas" panose="020B0609020204030204" pitchFamily="49" charset="0"/>
                <a:cs typeface="Consolas" panose="020B0609020204030204" pitchFamily="49" charset="0"/>
              </a:rPr>
              <a:t>2000:0:0:{1-4}::1/64</a:t>
            </a:r>
          </a:p>
        </p:txBody>
      </p:sp>
      <p:sp>
        <p:nvSpPr>
          <p:cNvPr id="27" name="内容占位符 2">
            <a:extLst>
              <a:ext uri="{FF2B5EF4-FFF2-40B4-BE49-F238E27FC236}">
                <a16:creationId xmlns="" xmlns:a16="http://schemas.microsoft.com/office/drawing/2014/main" id="{7D00C5D9-33A7-4D5D-A276-3AFF1EBDA008}"/>
              </a:ext>
            </a:extLst>
          </p:cNvPr>
          <p:cNvSpPr txBox="1">
            <a:spLocks/>
          </p:cNvSpPr>
          <p:nvPr/>
        </p:nvSpPr>
        <p:spPr>
          <a:xfrm>
            <a:off x="8628083" y="5431910"/>
            <a:ext cx="3609940" cy="1209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en-US" altLang="zh-CN" sz="2000" dirty="0">
                <a:latin typeface="Consolas" panose="020B0609020204030204" pitchFamily="49" charset="0"/>
                <a:cs typeface="Consolas" panose="020B0609020204030204" pitchFamily="49" charset="0"/>
              </a:rPr>
              <a:t>NAT64</a:t>
            </a:r>
            <a:r>
              <a:rPr kumimoji="1" lang="zh-CN" alt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翻译地址：</a:t>
            </a:r>
            <a:endParaRPr kumimoji="1" lang="en-US" altLang="zh-CN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kumimoji="1" lang="en-US" altLang="zh-CN" sz="2000" dirty="0">
                <a:latin typeface="Consolas" panose="020B0609020204030204" pitchFamily="49" charset="0"/>
                <a:cs typeface="Consolas" panose="020B0609020204030204" pitchFamily="49" charset="0"/>
              </a:rPr>
              <a:t>3000::/96</a:t>
            </a:r>
            <a:br>
              <a:rPr kumimoji="1" lang="en-US" altLang="zh-CN" sz="20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1" lang="en-US" altLang="zh-CN" sz="2000" dirty="0">
                <a:latin typeface="Consolas" panose="020B0609020204030204" pitchFamily="49" charset="0"/>
                <a:cs typeface="Consolas" panose="020B0609020204030204" pitchFamily="49" charset="0"/>
              </a:rPr>
              <a:t>100.64.0.0/16</a:t>
            </a:r>
          </a:p>
        </p:txBody>
      </p:sp>
    </p:spTree>
    <p:extLst>
      <p:ext uri="{BB962C8B-B14F-4D97-AF65-F5344CB8AC3E}">
        <p14:creationId xmlns:p14="http://schemas.microsoft.com/office/powerpoint/2010/main" val="9330675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4A9E820F-4249-7C4C-9BAF-C41179731C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9"/>
            <a:ext cx="8825659" cy="706964"/>
          </a:xfrm>
        </p:spPr>
        <p:txBody>
          <a:bodyPr/>
          <a:lstStyle/>
          <a:p>
            <a:r>
              <a:rPr kumimoji="1" lang="zh-CN" altLang="en-US" sz="4800" dirty="0"/>
              <a:t>性能评估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CCF2B8A4-FD80-8944-80CE-DB2E49EA30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5" y="2603500"/>
            <a:ext cx="6324368" cy="3949700"/>
          </a:xfrm>
        </p:spPr>
        <p:txBody>
          <a:bodyPr>
            <a:normAutofit/>
          </a:bodyPr>
          <a:lstStyle/>
          <a:p>
            <a:r>
              <a:rPr kumimoji="1" lang="zh-CN" alt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主机配置</a:t>
            </a:r>
            <a:endParaRPr kumimoji="1" lang="en-US" altLang="zh-CN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kumimoji="1" lang="zh-CN" alt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处理器：</a:t>
            </a:r>
            <a:r>
              <a:rPr kumimoji="1" lang="en-US" altLang="zh-CN" sz="2200" dirty="0">
                <a:latin typeface="Consolas" panose="020B0609020204030204" pitchFamily="49" charset="0"/>
                <a:cs typeface="Consolas" panose="020B0609020204030204" pitchFamily="49" charset="0"/>
              </a:rPr>
              <a:t>Intel i3-8100 CPU @ 3.60GHz</a:t>
            </a:r>
          </a:p>
          <a:p>
            <a:pPr lvl="1"/>
            <a:r>
              <a:rPr kumimoji="1" lang="zh-CN" alt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内存：</a:t>
            </a:r>
            <a:r>
              <a:rPr kumimoji="1" lang="en-US" altLang="zh-CN" sz="2200" dirty="0">
                <a:latin typeface="Consolas" panose="020B0609020204030204" pitchFamily="49" charset="0"/>
                <a:cs typeface="Consolas" panose="020B0609020204030204" pitchFamily="49" charset="0"/>
              </a:rPr>
              <a:t>DDR4-2400 4GB x 2</a:t>
            </a:r>
          </a:p>
          <a:p>
            <a:pPr lvl="1"/>
            <a:r>
              <a:rPr kumimoji="1" lang="zh-CN" alt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操作系统：</a:t>
            </a:r>
            <a:r>
              <a:rPr kumimoji="1" lang="en-US" altLang="zh-CN" sz="2200" dirty="0">
                <a:latin typeface="Consolas" panose="020B0609020204030204" pitchFamily="49" charset="0"/>
                <a:cs typeface="Consolas" panose="020B0609020204030204" pitchFamily="49" charset="0"/>
              </a:rPr>
              <a:t>Ubuntu 18.04.2 amd64</a:t>
            </a:r>
          </a:p>
          <a:p>
            <a:pPr lvl="1"/>
            <a:r>
              <a:rPr kumimoji="1" lang="zh-CN" alt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网络设备：</a:t>
            </a:r>
            <a:r>
              <a:rPr kumimoji="1" lang="en-US" altLang="zh-CN" sz="2200" dirty="0">
                <a:latin typeface="Consolas" panose="020B0609020204030204" pitchFamily="49" charset="0"/>
                <a:cs typeface="Consolas" panose="020B0609020204030204" pitchFamily="49" charset="0"/>
              </a:rPr>
              <a:t>Intel Ethernet CNA X520 (Intel 82599 10GbE Controller)</a:t>
            </a:r>
          </a:p>
          <a:p>
            <a:pPr lvl="1"/>
            <a:r>
              <a:rPr kumimoji="1" lang="zh-CN" alt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测试软件：</a:t>
            </a:r>
            <a:r>
              <a:rPr kumimoji="1" lang="en-US" altLang="zh-CN" sz="2200" dirty="0">
                <a:latin typeface="Consolas" panose="020B0609020204030204" pitchFamily="49" charset="0"/>
                <a:cs typeface="Consolas" panose="020B0609020204030204" pitchFamily="49" charset="0"/>
              </a:rPr>
              <a:t>iperf3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="" xmlns:a16="http://schemas.microsoft.com/office/drawing/2014/main" id="{C5A60537-E08A-4C56-96D8-DF14EAF932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6871" y="2779851"/>
            <a:ext cx="3163192" cy="3522819"/>
          </a:xfrm>
          <a:prstGeom prst="rect">
            <a:avLst/>
          </a:prstGeom>
        </p:spPr>
      </p:pic>
      <p:grpSp>
        <p:nvGrpSpPr>
          <p:cNvPr id="17" name="组合 16">
            <a:extLst>
              <a:ext uri="{FF2B5EF4-FFF2-40B4-BE49-F238E27FC236}">
                <a16:creationId xmlns="" xmlns:a16="http://schemas.microsoft.com/office/drawing/2014/main" id="{240DBEEA-733D-7F42-8182-FAD75DE1A0AD}"/>
              </a:ext>
            </a:extLst>
          </p:cNvPr>
          <p:cNvGrpSpPr/>
          <p:nvPr/>
        </p:nvGrpSpPr>
        <p:grpSpPr>
          <a:xfrm>
            <a:off x="9102661" y="2647183"/>
            <a:ext cx="1497987" cy="1497987"/>
            <a:chOff x="5567783" y="2410336"/>
            <a:chExt cx="1497987" cy="1497987"/>
          </a:xfrm>
        </p:grpSpPr>
        <p:sp>
          <p:nvSpPr>
            <p:cNvPr id="10" name="文本框 9">
              <a:extLst>
                <a:ext uri="{FF2B5EF4-FFF2-40B4-BE49-F238E27FC236}">
                  <a16:creationId xmlns="" xmlns:a16="http://schemas.microsoft.com/office/drawing/2014/main" id="{754A538C-90EE-FC45-A272-1D007BB2C307}"/>
                </a:ext>
              </a:extLst>
            </p:cNvPr>
            <p:cNvSpPr txBox="1"/>
            <p:nvPr/>
          </p:nvSpPr>
          <p:spPr>
            <a:xfrm>
              <a:off x="5792001" y="2679858"/>
              <a:ext cx="1050387" cy="76944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000" dirty="0">
                  <a:latin typeface="DengXian" panose="02010600030101010101" pitchFamily="2" charset="-122"/>
                  <a:ea typeface="DengXian" panose="02010600030101010101" pitchFamily="2" charset="-122"/>
                </a:rPr>
                <a:t/>
              </a:r>
              <a:br>
                <a:rPr kumimoji="1" lang="en-US" altLang="zh-CN" sz="1000" dirty="0">
                  <a:latin typeface="DengXian" panose="02010600030101010101" pitchFamily="2" charset="-122"/>
                  <a:ea typeface="DengXian" panose="02010600030101010101" pitchFamily="2" charset="-122"/>
                </a:rPr>
              </a:br>
              <a:r>
                <a:rPr kumimoji="1" lang="zh-CN" altLang="en-US" sz="2400" dirty="0">
                  <a:latin typeface="DengXian" panose="02010600030101010101" pitchFamily="2" charset="-122"/>
                  <a:ea typeface="DengXian" panose="02010600030101010101" pitchFamily="2" charset="-122"/>
                </a:rPr>
                <a:t>接口</a:t>
              </a:r>
              <a:r>
                <a:rPr kumimoji="1" lang="en-US" altLang="zh-CN" sz="2400" dirty="0">
                  <a:latin typeface="DengXian" panose="02010600030101010101" pitchFamily="2" charset="-122"/>
                  <a:ea typeface="DengXian" panose="02010600030101010101" pitchFamily="2" charset="-122"/>
                </a:rPr>
                <a:t>1</a:t>
              </a:r>
              <a:br>
                <a:rPr kumimoji="1" lang="en-US" altLang="zh-CN" sz="2400" dirty="0">
                  <a:latin typeface="DengXian" panose="02010600030101010101" pitchFamily="2" charset="-122"/>
                  <a:ea typeface="DengXian" panose="02010600030101010101" pitchFamily="2" charset="-122"/>
                </a:rPr>
              </a:br>
              <a:endParaRPr kumimoji="1" lang="zh-CN" altLang="en-US" sz="1000" dirty="0">
                <a:latin typeface="DengXian" panose="02010600030101010101" pitchFamily="2" charset="-122"/>
                <a:ea typeface="DengXian" panose="02010600030101010101" pitchFamily="2" charset="-122"/>
              </a:endParaRPr>
            </a:p>
          </p:txBody>
        </p:sp>
        <p:pic>
          <p:nvPicPr>
            <p:cNvPr id="5" name="图形 4" descr="监视器">
              <a:extLst>
                <a:ext uri="{FF2B5EF4-FFF2-40B4-BE49-F238E27FC236}">
                  <a16:creationId xmlns="" xmlns:a16="http://schemas.microsoft.com/office/drawing/2014/main" id="{C049AFDC-2CD3-8D42-A49B-201419AB97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567783" y="2410336"/>
              <a:ext cx="1497987" cy="1497987"/>
            </a:xfrm>
            <a:prstGeom prst="rect">
              <a:avLst/>
            </a:prstGeom>
          </p:spPr>
        </p:pic>
      </p:grpSp>
      <p:pic>
        <p:nvPicPr>
          <p:cNvPr id="27" name="图片 26">
            <a:extLst>
              <a:ext uri="{FF2B5EF4-FFF2-40B4-BE49-F238E27FC236}">
                <a16:creationId xmlns="" xmlns:a16="http://schemas.microsoft.com/office/drawing/2014/main" id="{F1235FFE-A03F-4243-9601-743385B18E5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73982"/>
          <a:stretch/>
        </p:blipFill>
        <p:spPr>
          <a:xfrm>
            <a:off x="11428971" y="4243642"/>
            <a:ext cx="763030" cy="2094271"/>
          </a:xfrm>
          <a:prstGeom prst="rect">
            <a:avLst/>
          </a:prstGeom>
        </p:spPr>
      </p:pic>
      <p:cxnSp>
        <p:nvCxnSpPr>
          <p:cNvPr id="28" name="直线连接符 11">
            <a:extLst>
              <a:ext uri="{FF2B5EF4-FFF2-40B4-BE49-F238E27FC236}">
                <a16:creationId xmlns="" xmlns:a16="http://schemas.microsoft.com/office/drawing/2014/main" id="{B4DC7EAC-726B-4384-97A0-A2AD98ACC9CE}"/>
              </a:ext>
            </a:extLst>
          </p:cNvPr>
          <p:cNvCxnSpPr>
            <a:cxnSpLocks/>
          </p:cNvCxnSpPr>
          <p:nvPr/>
        </p:nvCxnSpPr>
        <p:spPr>
          <a:xfrm flipH="1">
            <a:off x="10535869" y="4961206"/>
            <a:ext cx="1051220" cy="198962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87116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4A9E820F-4249-7C4C-9BAF-C41179731C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9"/>
            <a:ext cx="8825659" cy="706964"/>
          </a:xfrm>
        </p:spPr>
        <p:txBody>
          <a:bodyPr/>
          <a:lstStyle/>
          <a:p>
            <a:r>
              <a:rPr kumimoji="1" lang="zh-CN" altLang="en-US" sz="4800" dirty="0"/>
              <a:t>性能评估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CCF2B8A4-FD80-8944-80CE-DB2E49EA30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949700"/>
          </a:xfrm>
        </p:spPr>
        <p:txBody>
          <a:bodyPr>
            <a:normAutofit/>
          </a:bodyPr>
          <a:lstStyle/>
          <a:p>
            <a:r>
              <a:rPr kumimoji="1" lang="zh-CN" altLang="en-US" sz="3200" dirty="0"/>
              <a:t>基础</a:t>
            </a:r>
            <a:r>
              <a:rPr kumimoji="1" lang="en-US" altLang="zh-CN" sz="3200" dirty="0"/>
              <a:t>TCP</a:t>
            </a:r>
            <a:r>
              <a:rPr kumimoji="1" lang="zh-CN" altLang="en-US" sz="3200" dirty="0"/>
              <a:t>测试</a:t>
            </a:r>
            <a:endParaRPr kumimoji="1" lang="en-US" altLang="zh-CN" sz="3200" dirty="0"/>
          </a:p>
          <a:p>
            <a:endParaRPr kumimoji="1" lang="en-US" altLang="zh-CN" sz="3200" dirty="0"/>
          </a:p>
        </p:txBody>
      </p:sp>
      <p:grpSp>
        <p:nvGrpSpPr>
          <p:cNvPr id="17" name="组合 16">
            <a:extLst>
              <a:ext uri="{FF2B5EF4-FFF2-40B4-BE49-F238E27FC236}">
                <a16:creationId xmlns="" xmlns:a16="http://schemas.microsoft.com/office/drawing/2014/main" id="{240DBEEA-733D-7F42-8182-FAD75DE1A0AD}"/>
              </a:ext>
            </a:extLst>
          </p:cNvPr>
          <p:cNvGrpSpPr/>
          <p:nvPr/>
        </p:nvGrpSpPr>
        <p:grpSpPr>
          <a:xfrm>
            <a:off x="8331441" y="2560636"/>
            <a:ext cx="1497987" cy="1497987"/>
            <a:chOff x="5567783" y="2410336"/>
            <a:chExt cx="1497987" cy="1497987"/>
          </a:xfrm>
        </p:grpSpPr>
        <p:pic>
          <p:nvPicPr>
            <p:cNvPr id="5" name="图形 4" descr="监视器">
              <a:extLst>
                <a:ext uri="{FF2B5EF4-FFF2-40B4-BE49-F238E27FC236}">
                  <a16:creationId xmlns="" xmlns:a16="http://schemas.microsoft.com/office/drawing/2014/main" id="{C049AFDC-2CD3-8D42-A49B-201419AB970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567783" y="2410336"/>
              <a:ext cx="1497987" cy="1497987"/>
            </a:xfrm>
            <a:prstGeom prst="rect">
              <a:avLst/>
            </a:prstGeom>
          </p:spPr>
        </p:pic>
        <p:sp>
          <p:nvSpPr>
            <p:cNvPr id="10" name="文本框 9">
              <a:extLst>
                <a:ext uri="{FF2B5EF4-FFF2-40B4-BE49-F238E27FC236}">
                  <a16:creationId xmlns="" xmlns:a16="http://schemas.microsoft.com/office/drawing/2014/main" id="{754A538C-90EE-FC45-A272-1D007BB2C307}"/>
                </a:ext>
              </a:extLst>
            </p:cNvPr>
            <p:cNvSpPr txBox="1"/>
            <p:nvPr/>
          </p:nvSpPr>
          <p:spPr>
            <a:xfrm>
              <a:off x="5567783" y="2834039"/>
              <a:ext cx="148009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2400" dirty="0">
                  <a:latin typeface="DengXian" panose="02010600030101010101" pitchFamily="2" charset="-122"/>
                  <a:ea typeface="DengXian" panose="02010600030101010101" pitchFamily="2" charset="-122"/>
                </a:rPr>
                <a:t>接口</a:t>
              </a:r>
              <a:r>
                <a:rPr kumimoji="1" lang="en-US" altLang="zh-CN" sz="2400" dirty="0">
                  <a:latin typeface="DengXian" panose="02010600030101010101" pitchFamily="2" charset="-122"/>
                  <a:ea typeface="DengXian" panose="02010600030101010101" pitchFamily="2" charset="-122"/>
                </a:rPr>
                <a:t>1</a:t>
              </a:r>
              <a:endParaRPr kumimoji="1" lang="zh-CN" altLang="en-US" sz="2400" dirty="0">
                <a:latin typeface="DengXian" panose="02010600030101010101" pitchFamily="2" charset="-122"/>
                <a:ea typeface="DengXian" panose="02010600030101010101" pitchFamily="2" charset="-122"/>
              </a:endParaRPr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="" xmlns:a16="http://schemas.microsoft.com/office/drawing/2014/main" id="{532015A6-1D56-7046-8109-2E9AFC325835}"/>
              </a:ext>
            </a:extLst>
          </p:cNvPr>
          <p:cNvGrpSpPr/>
          <p:nvPr/>
        </p:nvGrpSpPr>
        <p:grpSpPr>
          <a:xfrm>
            <a:off x="9829428" y="2560636"/>
            <a:ext cx="1497987" cy="1497987"/>
            <a:chOff x="5567783" y="2410336"/>
            <a:chExt cx="1497987" cy="1497987"/>
          </a:xfrm>
        </p:grpSpPr>
        <p:pic>
          <p:nvPicPr>
            <p:cNvPr id="19" name="图形 18" descr="监视器">
              <a:extLst>
                <a:ext uri="{FF2B5EF4-FFF2-40B4-BE49-F238E27FC236}">
                  <a16:creationId xmlns="" xmlns:a16="http://schemas.microsoft.com/office/drawing/2014/main" id="{F88FA782-7899-0044-A398-014E8D20C6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567783" y="2410336"/>
              <a:ext cx="1497987" cy="1497987"/>
            </a:xfrm>
            <a:prstGeom prst="rect">
              <a:avLst/>
            </a:prstGeom>
          </p:spPr>
        </p:pic>
        <p:sp>
          <p:nvSpPr>
            <p:cNvPr id="20" name="文本框 19">
              <a:extLst>
                <a:ext uri="{FF2B5EF4-FFF2-40B4-BE49-F238E27FC236}">
                  <a16:creationId xmlns="" xmlns:a16="http://schemas.microsoft.com/office/drawing/2014/main" id="{4151A8F0-2268-0B4D-A89B-0AE1E962AC1E}"/>
                </a:ext>
              </a:extLst>
            </p:cNvPr>
            <p:cNvSpPr txBox="1"/>
            <p:nvPr/>
          </p:nvSpPr>
          <p:spPr>
            <a:xfrm>
              <a:off x="5567783" y="2834039"/>
              <a:ext cx="148009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2400" dirty="0">
                  <a:latin typeface="DengXian" panose="02010600030101010101" pitchFamily="2" charset="-122"/>
                  <a:ea typeface="DengXian" panose="02010600030101010101" pitchFamily="2" charset="-122"/>
                </a:rPr>
                <a:t>接口</a:t>
              </a:r>
              <a:r>
                <a:rPr kumimoji="1" lang="en-US" altLang="zh-CN" sz="2400" dirty="0">
                  <a:latin typeface="DengXian" panose="02010600030101010101" pitchFamily="2" charset="-122"/>
                  <a:ea typeface="DengXian" panose="02010600030101010101" pitchFamily="2" charset="-122"/>
                </a:rPr>
                <a:t>2</a:t>
              </a:r>
              <a:endParaRPr kumimoji="1" lang="zh-CN" altLang="en-US" sz="2400" dirty="0">
                <a:latin typeface="DengXian" panose="02010600030101010101" pitchFamily="2" charset="-122"/>
                <a:ea typeface="DengXian" panose="02010600030101010101" pitchFamily="2" charset="-122"/>
              </a:endParaRPr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="" xmlns:a16="http://schemas.microsoft.com/office/drawing/2014/main" id="{A922C155-9AB7-7E42-938F-6211D6F48CD7}"/>
              </a:ext>
            </a:extLst>
          </p:cNvPr>
          <p:cNvGrpSpPr/>
          <p:nvPr/>
        </p:nvGrpSpPr>
        <p:grpSpPr>
          <a:xfrm>
            <a:off x="8331441" y="4827821"/>
            <a:ext cx="1497987" cy="1497987"/>
            <a:chOff x="5567783" y="2410336"/>
            <a:chExt cx="1497987" cy="1497987"/>
          </a:xfrm>
        </p:grpSpPr>
        <p:pic>
          <p:nvPicPr>
            <p:cNvPr id="23" name="图形 22" descr="监视器">
              <a:extLst>
                <a:ext uri="{FF2B5EF4-FFF2-40B4-BE49-F238E27FC236}">
                  <a16:creationId xmlns="" xmlns:a16="http://schemas.microsoft.com/office/drawing/2014/main" id="{F94D07F4-6E58-EC4E-A4D9-9FFE13CF93E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567783" y="2410336"/>
              <a:ext cx="1497987" cy="1497987"/>
            </a:xfrm>
            <a:prstGeom prst="rect">
              <a:avLst/>
            </a:prstGeom>
          </p:spPr>
        </p:pic>
        <p:sp>
          <p:nvSpPr>
            <p:cNvPr id="24" name="文本框 23">
              <a:extLst>
                <a:ext uri="{FF2B5EF4-FFF2-40B4-BE49-F238E27FC236}">
                  <a16:creationId xmlns="" xmlns:a16="http://schemas.microsoft.com/office/drawing/2014/main" id="{EE82A5BC-D9E6-0945-91E5-EE201F87F4C3}"/>
                </a:ext>
              </a:extLst>
            </p:cNvPr>
            <p:cNvSpPr txBox="1"/>
            <p:nvPr/>
          </p:nvSpPr>
          <p:spPr>
            <a:xfrm>
              <a:off x="5567783" y="2834039"/>
              <a:ext cx="148009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2400" dirty="0">
                  <a:latin typeface="DengXian" panose="02010600030101010101" pitchFamily="2" charset="-122"/>
                  <a:ea typeface="DengXian" panose="02010600030101010101" pitchFamily="2" charset="-122"/>
                </a:rPr>
                <a:t>接口</a:t>
              </a:r>
              <a:r>
                <a:rPr kumimoji="1" lang="en-US" altLang="zh-CN" sz="2400" dirty="0">
                  <a:latin typeface="DengXian" panose="02010600030101010101" pitchFamily="2" charset="-122"/>
                  <a:ea typeface="DengXian" panose="02010600030101010101" pitchFamily="2" charset="-122"/>
                </a:rPr>
                <a:t>3</a:t>
              </a:r>
              <a:endParaRPr kumimoji="1" lang="zh-CN" altLang="en-US" sz="2400" dirty="0">
                <a:latin typeface="DengXian" panose="02010600030101010101" pitchFamily="2" charset="-122"/>
                <a:ea typeface="DengXian" panose="02010600030101010101" pitchFamily="2" charset="-122"/>
              </a:endParaRPr>
            </a:p>
          </p:txBody>
        </p:sp>
      </p:grpSp>
      <p:grpSp>
        <p:nvGrpSpPr>
          <p:cNvPr id="31" name="组合 30">
            <a:extLst>
              <a:ext uri="{FF2B5EF4-FFF2-40B4-BE49-F238E27FC236}">
                <a16:creationId xmlns="" xmlns:a16="http://schemas.microsoft.com/office/drawing/2014/main" id="{1DD14120-3C15-F24A-8BCF-D048F03ECED0}"/>
              </a:ext>
            </a:extLst>
          </p:cNvPr>
          <p:cNvGrpSpPr/>
          <p:nvPr/>
        </p:nvGrpSpPr>
        <p:grpSpPr>
          <a:xfrm>
            <a:off x="9829428" y="4827821"/>
            <a:ext cx="1497987" cy="1497987"/>
            <a:chOff x="5567783" y="2410336"/>
            <a:chExt cx="1497987" cy="1497987"/>
          </a:xfrm>
        </p:grpSpPr>
        <p:pic>
          <p:nvPicPr>
            <p:cNvPr id="32" name="图形 31" descr="监视器">
              <a:extLst>
                <a:ext uri="{FF2B5EF4-FFF2-40B4-BE49-F238E27FC236}">
                  <a16:creationId xmlns="" xmlns:a16="http://schemas.microsoft.com/office/drawing/2014/main" id="{1B254000-533E-7346-ABD1-8C8BDC16D2A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567783" y="2410336"/>
              <a:ext cx="1497987" cy="1497987"/>
            </a:xfrm>
            <a:prstGeom prst="rect">
              <a:avLst/>
            </a:prstGeom>
          </p:spPr>
        </p:pic>
        <p:sp>
          <p:nvSpPr>
            <p:cNvPr id="33" name="文本框 32">
              <a:extLst>
                <a:ext uri="{FF2B5EF4-FFF2-40B4-BE49-F238E27FC236}">
                  <a16:creationId xmlns="" xmlns:a16="http://schemas.microsoft.com/office/drawing/2014/main" id="{C4C0A858-E423-8D46-AF29-72FAC167CF72}"/>
                </a:ext>
              </a:extLst>
            </p:cNvPr>
            <p:cNvSpPr txBox="1"/>
            <p:nvPr/>
          </p:nvSpPr>
          <p:spPr>
            <a:xfrm>
              <a:off x="5567783" y="2834039"/>
              <a:ext cx="148009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2400" dirty="0">
                  <a:latin typeface="DengXian" panose="02010600030101010101" pitchFamily="2" charset="-122"/>
                  <a:ea typeface="DengXian" panose="02010600030101010101" pitchFamily="2" charset="-122"/>
                </a:rPr>
                <a:t>接口</a:t>
              </a:r>
              <a:r>
                <a:rPr kumimoji="1" lang="en-US" altLang="zh-CN" sz="2400" dirty="0">
                  <a:latin typeface="DengXian" panose="02010600030101010101" pitchFamily="2" charset="-122"/>
                  <a:ea typeface="DengXian" panose="02010600030101010101" pitchFamily="2" charset="-122"/>
                </a:rPr>
                <a:t>4</a:t>
              </a:r>
              <a:endParaRPr kumimoji="1" lang="zh-CN" altLang="en-US" sz="2400" dirty="0">
                <a:latin typeface="DengXian" panose="02010600030101010101" pitchFamily="2" charset="-122"/>
                <a:ea typeface="DengXian" panose="02010600030101010101" pitchFamily="2" charset="-122"/>
              </a:endParaRPr>
            </a:p>
          </p:txBody>
        </p:sp>
      </p:grpSp>
      <p:cxnSp>
        <p:nvCxnSpPr>
          <p:cNvPr id="6" name="曲线连接符 5">
            <a:extLst>
              <a:ext uri="{FF2B5EF4-FFF2-40B4-BE49-F238E27FC236}">
                <a16:creationId xmlns="" xmlns:a16="http://schemas.microsoft.com/office/drawing/2014/main" id="{9E5EE4C2-C494-3C4A-8542-0857AD2B42E5}"/>
              </a:ext>
            </a:extLst>
          </p:cNvPr>
          <p:cNvCxnSpPr>
            <a:stCxn id="5" idx="0"/>
            <a:endCxn id="19" idx="0"/>
          </p:cNvCxnSpPr>
          <p:nvPr/>
        </p:nvCxnSpPr>
        <p:spPr>
          <a:xfrm rot="5400000" flipH="1" flipV="1">
            <a:off x="9829428" y="1811643"/>
            <a:ext cx="12700" cy="1497987"/>
          </a:xfrm>
          <a:prstGeom prst="curvedConnector3">
            <a:avLst>
              <a:gd name="adj1" fmla="val 1800000"/>
            </a:avLst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26" name="内容占位符 3">
            <a:extLst>
              <a:ext uri="{FF2B5EF4-FFF2-40B4-BE49-F238E27FC236}">
                <a16:creationId xmlns="" xmlns:a16="http://schemas.microsoft.com/office/drawing/2014/main" id="{5BA6D37F-ECA7-C940-B7EA-0A986DA9E7F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62552267"/>
              </p:ext>
            </p:extLst>
          </p:nvPr>
        </p:nvGraphicFramePr>
        <p:xfrm>
          <a:off x="1154951" y="3612113"/>
          <a:ext cx="6823794" cy="210312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137299">
                  <a:extLst>
                    <a:ext uri="{9D8B030D-6E8A-4147-A177-3AD203B41FA5}">
                      <a16:colId xmlns="" xmlns:a16="http://schemas.microsoft.com/office/drawing/2014/main" val="4231398427"/>
                    </a:ext>
                  </a:extLst>
                </a:gridCol>
                <a:gridCol w="1137299">
                  <a:extLst>
                    <a:ext uri="{9D8B030D-6E8A-4147-A177-3AD203B41FA5}">
                      <a16:colId xmlns="" xmlns:a16="http://schemas.microsoft.com/office/drawing/2014/main" val="2109987480"/>
                    </a:ext>
                  </a:extLst>
                </a:gridCol>
                <a:gridCol w="1137299">
                  <a:extLst>
                    <a:ext uri="{9D8B030D-6E8A-4147-A177-3AD203B41FA5}">
                      <a16:colId xmlns="" xmlns:a16="http://schemas.microsoft.com/office/drawing/2014/main" val="4105736621"/>
                    </a:ext>
                  </a:extLst>
                </a:gridCol>
                <a:gridCol w="1137299">
                  <a:extLst>
                    <a:ext uri="{9D8B030D-6E8A-4147-A177-3AD203B41FA5}">
                      <a16:colId xmlns="" xmlns:a16="http://schemas.microsoft.com/office/drawing/2014/main" val="1888101302"/>
                    </a:ext>
                  </a:extLst>
                </a:gridCol>
                <a:gridCol w="1137299">
                  <a:extLst>
                    <a:ext uri="{9D8B030D-6E8A-4147-A177-3AD203B41FA5}">
                      <a16:colId xmlns="" xmlns:a16="http://schemas.microsoft.com/office/drawing/2014/main" val="879459217"/>
                    </a:ext>
                  </a:extLst>
                </a:gridCol>
                <a:gridCol w="1137299">
                  <a:extLst>
                    <a:ext uri="{9D8B030D-6E8A-4147-A177-3AD203B41FA5}">
                      <a16:colId xmlns="" xmlns:a16="http://schemas.microsoft.com/office/drawing/2014/main" val="241371339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类型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1</a:t>
                      </a:r>
                      <a:r>
                        <a:rPr lang="zh-CN" altLang="en-US" sz="2400" dirty="0"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个流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2</a:t>
                      </a:r>
                      <a:r>
                        <a:rPr lang="zh-CN" altLang="en-US" sz="2400" dirty="0"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个流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3</a:t>
                      </a:r>
                      <a:r>
                        <a:rPr lang="zh-CN" altLang="en-US" sz="2400" dirty="0"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个流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4</a:t>
                      </a:r>
                      <a:r>
                        <a:rPr lang="zh-CN" altLang="en-US" sz="2400" dirty="0"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个流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16</a:t>
                      </a:r>
                      <a:r>
                        <a:rPr lang="zh-CN" altLang="en-US" sz="2400" dirty="0"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个流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34811215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>
                          <a:latin typeface="Consolas" panose="020B0609020204030204" pitchFamily="49" charset="0"/>
                          <a:ea typeface="DengXian" panose="02010600030101010101" pitchFamily="2" charset="-122"/>
                        </a:rPr>
                        <a:t>1</a:t>
                      </a:r>
                      <a:r>
                        <a:rPr lang="zh-CN" altLang="en-US" sz="2400" b="1" dirty="0">
                          <a:latin typeface="Consolas" panose="020B0609020204030204" pitchFamily="49" charset="0"/>
                          <a:ea typeface="DengXian" panose="02010600030101010101" pitchFamily="2" charset="-122"/>
                        </a:rPr>
                        <a:t>→</a:t>
                      </a:r>
                      <a:r>
                        <a:rPr lang="en-US" altLang="zh-CN" sz="2400" b="1" dirty="0">
                          <a:latin typeface="Consolas" panose="020B0609020204030204" pitchFamily="49" charset="0"/>
                          <a:ea typeface="DengXian" panose="02010600030101010101" pitchFamily="2" charset="-122"/>
                        </a:rPr>
                        <a:t>2</a:t>
                      </a:r>
                      <a:r>
                        <a:rPr lang="en-US" altLang="zh-CN" sz="2400" b="1" dirty="0"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/>
                      </a:r>
                      <a:br>
                        <a:rPr lang="en-US" altLang="zh-CN" sz="2400" b="1" dirty="0"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</a:br>
                      <a:r>
                        <a:rPr lang="zh-CN" altLang="en-US" sz="2400" b="1" dirty="0"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单工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Consolas" panose="020B0609020204030204" pitchFamily="49" charset="0"/>
                          <a:ea typeface="DengXian" panose="02010600030101010101" pitchFamily="2" charset="-122"/>
                        </a:rPr>
                        <a:t>9.30</a:t>
                      </a:r>
                      <a:endParaRPr lang="zh-CN" altLang="en-US" sz="2400" dirty="0">
                        <a:latin typeface="Consolas" panose="020B0609020204030204" pitchFamily="49" charset="0"/>
                        <a:ea typeface="DengXian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Consolas" panose="020B0609020204030204" pitchFamily="49" charset="0"/>
                          <a:ea typeface="DengXian" panose="02010600030101010101" pitchFamily="2" charset="-122"/>
                        </a:rPr>
                        <a:t>9.39</a:t>
                      </a:r>
                      <a:endParaRPr lang="zh-CN" altLang="en-US" sz="2400" dirty="0">
                        <a:latin typeface="Consolas" panose="020B0609020204030204" pitchFamily="49" charset="0"/>
                        <a:ea typeface="DengXian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Consolas" panose="020B0609020204030204" pitchFamily="49" charset="0"/>
                          <a:ea typeface="DengXian" panose="02010600030101010101" pitchFamily="2" charset="-122"/>
                        </a:rPr>
                        <a:t>9.39</a:t>
                      </a:r>
                      <a:endParaRPr lang="zh-CN" altLang="en-US" sz="2400" dirty="0">
                        <a:latin typeface="Consolas" panose="020B0609020204030204" pitchFamily="49" charset="0"/>
                        <a:ea typeface="DengXian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>
                          <a:latin typeface="Consolas" panose="020B0609020204030204" pitchFamily="49" charset="0"/>
                          <a:ea typeface="DengXian" panose="02010600030101010101" pitchFamily="2" charset="-122"/>
                        </a:rPr>
                        <a:t>9.40</a:t>
                      </a:r>
                      <a:endParaRPr lang="zh-CN" altLang="en-US" sz="2400" b="1" dirty="0">
                        <a:latin typeface="Consolas" panose="020B0609020204030204" pitchFamily="49" charset="0"/>
                        <a:ea typeface="DengXian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>
                          <a:latin typeface="Consolas" panose="020B0609020204030204" pitchFamily="49" charset="0"/>
                          <a:ea typeface="DengXian" panose="02010600030101010101" pitchFamily="2" charset="-122"/>
                        </a:rPr>
                        <a:t>9.40</a:t>
                      </a:r>
                      <a:endParaRPr lang="zh-CN" altLang="en-US" sz="2400" b="1" dirty="0">
                        <a:latin typeface="Consolas" panose="020B0609020204030204" pitchFamily="49" charset="0"/>
                        <a:ea typeface="DengXian" panose="0201060003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287203925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>
                          <a:latin typeface="Consolas" panose="020B0609020204030204" pitchFamily="49" charset="0"/>
                          <a:ea typeface="DengXian" panose="02010600030101010101" pitchFamily="2" charset="-122"/>
                        </a:rPr>
                        <a:t>1↔2</a:t>
                      </a:r>
                      <a:r>
                        <a:rPr lang="en-US" altLang="zh-CN" sz="2400" b="1" dirty="0"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/>
                      </a:r>
                      <a:br>
                        <a:rPr lang="en-US" altLang="zh-CN" sz="2400" b="1" dirty="0"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</a:br>
                      <a:r>
                        <a:rPr lang="zh-CN" altLang="en-US" sz="2400" b="1" dirty="0"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全双工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Consolas" panose="020B0609020204030204" pitchFamily="49" charset="0"/>
                          <a:ea typeface="DengXian" panose="02010600030101010101" pitchFamily="2" charset="-122"/>
                        </a:rPr>
                        <a:t>14.80</a:t>
                      </a:r>
                      <a:endParaRPr lang="zh-CN" altLang="en-US" sz="2400" dirty="0">
                        <a:latin typeface="Consolas" panose="020B0609020204030204" pitchFamily="49" charset="0"/>
                        <a:ea typeface="DengXian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Consolas" panose="020B0609020204030204" pitchFamily="49" charset="0"/>
                          <a:ea typeface="DengXian" panose="02010600030101010101" pitchFamily="2" charset="-122"/>
                        </a:rPr>
                        <a:t>15.14</a:t>
                      </a:r>
                      <a:endParaRPr lang="zh-CN" altLang="en-US" sz="2400" dirty="0">
                        <a:latin typeface="Consolas" panose="020B0609020204030204" pitchFamily="49" charset="0"/>
                        <a:ea typeface="DengXian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Consolas" panose="020B0609020204030204" pitchFamily="49" charset="0"/>
                          <a:ea typeface="DengXian" panose="02010600030101010101" pitchFamily="2" charset="-122"/>
                        </a:rPr>
                        <a:t>15.22</a:t>
                      </a:r>
                      <a:endParaRPr lang="zh-CN" altLang="en-US" sz="2400" dirty="0">
                        <a:latin typeface="Consolas" panose="020B0609020204030204" pitchFamily="49" charset="0"/>
                        <a:ea typeface="DengXian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onsolas" panose="020B0609020204030204" pitchFamily="49" charset="0"/>
                          <a:ea typeface="DengXian" panose="02010600030101010101" pitchFamily="2" charset="-122"/>
                        </a:rPr>
                        <a:t>未测试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>
                          <a:latin typeface="Consolas" panose="020B0609020204030204" pitchFamily="49" charset="0"/>
                          <a:ea typeface="DengXian" panose="02010600030101010101" pitchFamily="2" charset="-122"/>
                        </a:rPr>
                        <a:t>18.80</a:t>
                      </a:r>
                      <a:endParaRPr lang="zh-CN" altLang="en-US" sz="2400" b="1" dirty="0">
                        <a:latin typeface="Consolas" panose="020B0609020204030204" pitchFamily="49" charset="0"/>
                        <a:ea typeface="DengXian" panose="0201060003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693949735"/>
                  </a:ext>
                </a:extLst>
              </a:tr>
            </a:tbl>
          </a:graphicData>
        </a:graphic>
      </p:graphicFrame>
      <p:cxnSp>
        <p:nvCxnSpPr>
          <p:cNvPr id="21" name="曲线连接符 20">
            <a:extLst>
              <a:ext uri="{FF2B5EF4-FFF2-40B4-BE49-F238E27FC236}">
                <a16:creationId xmlns="" xmlns:a16="http://schemas.microsoft.com/office/drawing/2014/main" id="{182DE2FE-3847-4B66-A45B-814A60740AE5}"/>
              </a:ext>
            </a:extLst>
          </p:cNvPr>
          <p:cNvCxnSpPr>
            <a:cxnSpLocks/>
          </p:cNvCxnSpPr>
          <p:nvPr/>
        </p:nvCxnSpPr>
        <p:spPr>
          <a:xfrm rot="5400000">
            <a:off x="9829429" y="3309630"/>
            <a:ext cx="12700" cy="1497987"/>
          </a:xfrm>
          <a:prstGeom prst="curvedConnector3">
            <a:avLst>
              <a:gd name="adj1" fmla="val 1800000"/>
            </a:avLst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文本框 3">
            <a:extLst>
              <a:ext uri="{FF2B5EF4-FFF2-40B4-BE49-F238E27FC236}">
                <a16:creationId xmlns="" xmlns:a16="http://schemas.microsoft.com/office/drawing/2014/main" id="{07110C61-2A05-4FE9-AFAD-E51AC26EA954}"/>
              </a:ext>
            </a:extLst>
          </p:cNvPr>
          <p:cNvSpPr txBox="1"/>
          <p:nvPr/>
        </p:nvSpPr>
        <p:spPr>
          <a:xfrm>
            <a:off x="2720829" y="5811051"/>
            <a:ext cx="36920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流：每个方向的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TCP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连接数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/>
            </a:r>
            <a:br>
              <a:rPr lang="en-US" altLang="zh-CN" dirty="0">
                <a:solidFill>
                  <a:schemeClr val="bg1">
                    <a:lumMod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</a:b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表格内容：总数据传输率（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Gbps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13353978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4A9E820F-4249-7C4C-9BAF-C41179731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z="4800" dirty="0"/>
              <a:t>报告提纲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CCF2B8A4-FD80-8944-80CE-DB2E49EA30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949700"/>
          </a:xfrm>
        </p:spPr>
        <p:txBody>
          <a:bodyPr>
            <a:normAutofit lnSpcReduction="10000"/>
          </a:bodyPr>
          <a:lstStyle/>
          <a:p>
            <a:r>
              <a:rPr kumimoji="1" lang="zh-CN" altLang="en-US" sz="3200" dirty="0"/>
              <a:t>项目目标</a:t>
            </a:r>
            <a:endParaRPr kumimoji="1" lang="en-US" altLang="zh-CN" sz="3200" dirty="0"/>
          </a:p>
          <a:p>
            <a:r>
              <a:rPr kumimoji="1" lang="zh-CN" altLang="en-US" sz="3200" dirty="0"/>
              <a:t>硬件设计</a:t>
            </a:r>
            <a:endParaRPr kumimoji="1" lang="en-US" altLang="zh-CN" sz="3200" dirty="0"/>
          </a:p>
          <a:p>
            <a:r>
              <a:rPr kumimoji="1" lang="zh-CN" altLang="en-US" sz="3200" dirty="0"/>
              <a:t>软件设计</a:t>
            </a:r>
            <a:endParaRPr kumimoji="1" lang="en-US" altLang="zh-CN" sz="3200" dirty="0"/>
          </a:p>
          <a:p>
            <a:pPr lvl="1"/>
            <a:r>
              <a:rPr kumimoji="1" lang="en-US" altLang="zh-CN" sz="3000" dirty="0"/>
              <a:t>C</a:t>
            </a:r>
            <a:r>
              <a:rPr kumimoji="1" lang="zh-CN" altLang="en-US" sz="3000" dirty="0"/>
              <a:t>语言版</a:t>
            </a:r>
            <a:endParaRPr kumimoji="1" lang="en-US" altLang="zh-CN" sz="3000" dirty="0"/>
          </a:p>
          <a:p>
            <a:pPr lvl="1"/>
            <a:r>
              <a:rPr kumimoji="1" lang="en-US" altLang="zh-CN" sz="3000" dirty="0"/>
              <a:t>Rust</a:t>
            </a:r>
            <a:r>
              <a:rPr kumimoji="1" lang="zh-CN" altLang="en-US" sz="3000" dirty="0"/>
              <a:t>语言版</a:t>
            </a:r>
            <a:endParaRPr kumimoji="1" lang="en-US" altLang="zh-CN" sz="3000" dirty="0"/>
          </a:p>
          <a:p>
            <a:r>
              <a:rPr kumimoji="1" lang="zh-CN" altLang="en-US" sz="3200" dirty="0"/>
              <a:t>性能评估</a:t>
            </a:r>
            <a:endParaRPr kumimoji="1" lang="en-US" altLang="zh-CN" sz="3200" dirty="0"/>
          </a:p>
          <a:p>
            <a:r>
              <a:rPr kumimoji="1" lang="zh-CN" altLang="en-US" sz="3200" dirty="0"/>
              <a:t>团队分工</a:t>
            </a:r>
            <a:endParaRPr kumimoji="1" lang="en-US" altLang="zh-CN" sz="3200" dirty="0"/>
          </a:p>
          <a:p>
            <a:endParaRPr kumimoji="1" lang="en-US" altLang="zh-CN" sz="3200" dirty="0"/>
          </a:p>
        </p:txBody>
      </p:sp>
    </p:spTree>
    <p:extLst>
      <p:ext uri="{BB962C8B-B14F-4D97-AF65-F5344CB8AC3E}">
        <p14:creationId xmlns:p14="http://schemas.microsoft.com/office/powerpoint/2010/main" val="23083380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4A9E820F-4249-7C4C-9BAF-C41179731C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9"/>
            <a:ext cx="8825659" cy="706964"/>
          </a:xfrm>
        </p:spPr>
        <p:txBody>
          <a:bodyPr/>
          <a:lstStyle/>
          <a:p>
            <a:r>
              <a:rPr kumimoji="1" lang="zh-CN" altLang="en-US" sz="4800" dirty="0"/>
              <a:t>性能评估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CCF2B8A4-FD80-8944-80CE-DB2E49EA30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949700"/>
          </a:xfrm>
        </p:spPr>
        <p:txBody>
          <a:bodyPr>
            <a:normAutofit/>
          </a:bodyPr>
          <a:lstStyle/>
          <a:p>
            <a:r>
              <a:rPr kumimoji="1" lang="zh-CN" altLang="en-US" sz="3200" dirty="0"/>
              <a:t>更多</a:t>
            </a:r>
            <a:r>
              <a:rPr kumimoji="1" lang="en-US" altLang="zh-CN" sz="3200" dirty="0"/>
              <a:t>TCP</a:t>
            </a:r>
            <a:r>
              <a:rPr kumimoji="1" lang="zh-CN" altLang="en-US" sz="3200" dirty="0"/>
              <a:t>测试</a:t>
            </a:r>
            <a:endParaRPr kumimoji="1" lang="en-US" altLang="zh-CN" sz="3200" dirty="0"/>
          </a:p>
          <a:p>
            <a:pPr lvl="1"/>
            <a:r>
              <a:rPr kumimoji="1" lang="en-US" altLang="zh-CN" sz="2800" dirty="0">
                <a:latin typeface="Consolas" panose="020B0609020204030204" pitchFamily="49" charset="0"/>
                <a:ea typeface="等线" panose="02010600030101010101" pitchFamily="2" charset="-122"/>
              </a:rPr>
              <a:t>2</a:t>
            </a:r>
            <a:r>
              <a:rPr kumimoji="1" lang="zh-CN" altLang="en-US" sz="2800" dirty="0">
                <a:latin typeface="Consolas" panose="020B0609020204030204" pitchFamily="49" charset="0"/>
                <a:ea typeface="等线" panose="02010600030101010101" pitchFamily="2" charset="-122"/>
              </a:rPr>
              <a:t>→</a:t>
            </a:r>
            <a:r>
              <a:rPr kumimoji="1" lang="en-US" altLang="zh-CN" sz="2800" dirty="0">
                <a:latin typeface="Consolas" panose="020B0609020204030204" pitchFamily="49" charset="0"/>
                <a:ea typeface="等线" panose="02010600030101010101" pitchFamily="2" charset="-122"/>
              </a:rPr>
              <a:t>1 +</a:t>
            </a:r>
            <a:r>
              <a:rPr kumimoji="1" lang="zh-CN" altLang="en-US" sz="2800" dirty="0">
                <a:latin typeface="Consolas" panose="020B0609020204030204" pitchFamily="49" charset="0"/>
                <a:ea typeface="等线" panose="02010600030101010101" pitchFamily="2" charset="-122"/>
              </a:rPr>
              <a:t> </a:t>
            </a:r>
            <a:r>
              <a:rPr kumimoji="1" lang="en-US" altLang="zh-CN" sz="2800" dirty="0">
                <a:latin typeface="Consolas" panose="020B0609020204030204" pitchFamily="49" charset="0"/>
                <a:ea typeface="等线" panose="02010600030101010101" pitchFamily="2" charset="-122"/>
              </a:rPr>
              <a:t>3</a:t>
            </a:r>
            <a:r>
              <a:rPr kumimoji="1" lang="zh-CN" altLang="en-US" sz="2800" dirty="0">
                <a:latin typeface="Consolas" panose="020B0609020204030204" pitchFamily="49" charset="0"/>
                <a:ea typeface="等线" panose="02010600030101010101" pitchFamily="2" charset="-122"/>
              </a:rPr>
              <a:t>→</a:t>
            </a:r>
            <a:r>
              <a:rPr kumimoji="1" lang="en-US" altLang="zh-CN" sz="2800" dirty="0" smtClean="0">
                <a:latin typeface="Consolas" panose="020B0609020204030204" pitchFamily="49" charset="0"/>
                <a:ea typeface="等线" panose="02010600030101010101" pitchFamily="2" charset="-122"/>
              </a:rPr>
              <a:t>4</a:t>
            </a:r>
            <a:r>
              <a:rPr kumimoji="1" lang="zh-CN" altLang="en-US" sz="2800" dirty="0" smtClean="0">
                <a:latin typeface="Consolas" panose="020B0609020204030204" pitchFamily="49" charset="0"/>
                <a:ea typeface="等线" panose="02010600030101010101" pitchFamily="2" charset="-122"/>
              </a:rPr>
              <a:t>，</a:t>
            </a:r>
            <a:r>
              <a:rPr kumimoji="1" lang="zh-CN" altLang="en-US" sz="2800" dirty="0" smtClean="0">
                <a:latin typeface="等线" panose="02010600030101010101" pitchFamily="2" charset="-122"/>
                <a:ea typeface="等线" panose="02010600030101010101" pitchFamily="2" charset="-122"/>
              </a:rPr>
              <a:t>每个方向</a:t>
            </a:r>
            <a:r>
              <a:rPr kumimoji="1" lang="en-US" altLang="zh-CN" sz="2800" dirty="0" smtClean="0">
                <a:latin typeface="等线" panose="02010600030101010101" pitchFamily="2" charset="-122"/>
                <a:ea typeface="等线" panose="02010600030101010101" pitchFamily="2" charset="-122"/>
              </a:rPr>
              <a:t>4</a:t>
            </a:r>
            <a:r>
              <a:rPr kumimoji="1" lang="zh-CN" altLang="en-US" sz="2800" dirty="0">
                <a:latin typeface="等线" panose="02010600030101010101" pitchFamily="2" charset="-122"/>
                <a:ea typeface="等线" panose="02010600030101010101" pitchFamily="2" charset="-122"/>
              </a:rPr>
              <a:t>个流</a:t>
            </a:r>
            <a:endParaRPr kumimoji="1" lang="en-US" altLang="zh-CN" sz="28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lvl="2"/>
            <a:r>
              <a:rPr kumimoji="1" lang="en-US" altLang="zh-CN" sz="2600" dirty="0">
                <a:latin typeface="Consolas" panose="020B0609020204030204" pitchFamily="49" charset="0"/>
                <a:ea typeface="等线" panose="02010600030101010101" pitchFamily="2" charset="-122"/>
              </a:rPr>
              <a:t>9.40Gbps</a:t>
            </a:r>
          </a:p>
          <a:p>
            <a:pPr lvl="1"/>
            <a:r>
              <a:rPr kumimoji="1" lang="en-US" altLang="zh-CN" sz="2800" dirty="0">
                <a:latin typeface="Consolas" panose="020B0609020204030204" pitchFamily="49" charset="0"/>
                <a:ea typeface="等线" panose="02010600030101010101" pitchFamily="2" charset="-122"/>
              </a:rPr>
              <a:t>1</a:t>
            </a:r>
            <a:r>
              <a:rPr lang="en-US" altLang="zh-CN" sz="2800" dirty="0">
                <a:latin typeface="Consolas" panose="020B0609020204030204" pitchFamily="49" charset="0"/>
                <a:ea typeface="等线" panose="02010600030101010101" pitchFamily="2" charset="-122"/>
              </a:rPr>
              <a:t>↔2 + 3↔</a:t>
            </a:r>
            <a:r>
              <a:rPr lang="en-US" altLang="zh-CN" sz="2800" dirty="0" smtClean="0">
                <a:latin typeface="Consolas" panose="020B0609020204030204" pitchFamily="49" charset="0"/>
                <a:ea typeface="等线" panose="02010600030101010101" pitchFamily="2" charset="-122"/>
              </a:rPr>
              <a:t>4</a:t>
            </a:r>
            <a:r>
              <a:rPr lang="zh-CN" altLang="en-US" sz="2800" dirty="0" smtClean="0">
                <a:latin typeface="Consolas" panose="020B0609020204030204" pitchFamily="49" charset="0"/>
                <a:ea typeface="等线" panose="02010600030101010101" pitchFamily="2" charset="-122"/>
              </a:rPr>
              <a:t>，</a:t>
            </a:r>
            <a:r>
              <a:rPr lang="zh-CN" altLang="en-US" sz="2800" dirty="0" smtClean="0">
                <a:latin typeface="等线" panose="02010600030101010101" pitchFamily="2" charset="-122"/>
                <a:ea typeface="等线" panose="02010600030101010101" pitchFamily="2" charset="-122"/>
              </a:rPr>
              <a:t>每个方向</a:t>
            </a:r>
            <a:r>
              <a:rPr lang="en-US" altLang="zh-CN" sz="2800" dirty="0" smtClean="0">
                <a:latin typeface="等线" panose="02010600030101010101" pitchFamily="2" charset="-122"/>
                <a:ea typeface="等线" panose="02010600030101010101" pitchFamily="2" charset="-122"/>
              </a:rPr>
              <a:t>16</a:t>
            </a:r>
            <a:r>
              <a:rPr lang="zh-CN" altLang="en-US" sz="2800" dirty="0">
                <a:latin typeface="等线" panose="02010600030101010101" pitchFamily="2" charset="-122"/>
                <a:ea typeface="等线" panose="02010600030101010101" pitchFamily="2" charset="-122"/>
              </a:rPr>
              <a:t>个流</a:t>
            </a:r>
            <a:endParaRPr lang="en-US" altLang="zh-CN" sz="28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lvl="2"/>
            <a:r>
              <a:rPr lang="en-US" altLang="zh-CN" sz="2600" dirty="0">
                <a:latin typeface="Consolas" panose="020B0609020204030204" pitchFamily="49" charset="0"/>
                <a:ea typeface="等线" panose="02010600030101010101" pitchFamily="2" charset="-122"/>
              </a:rPr>
              <a:t>9.39Gbps</a:t>
            </a:r>
          </a:p>
          <a:p>
            <a:pPr lvl="1"/>
            <a:r>
              <a:rPr kumimoji="1" lang="en-US" altLang="zh-CN" sz="2800" dirty="0">
                <a:latin typeface="Consolas" panose="020B0609020204030204" pitchFamily="49" charset="0"/>
                <a:ea typeface="等线" panose="02010600030101010101" pitchFamily="2" charset="-122"/>
              </a:rPr>
              <a:t>1</a:t>
            </a:r>
            <a:r>
              <a:rPr kumimoji="1" lang="zh-CN" altLang="en-US" sz="2800" dirty="0">
                <a:latin typeface="Consolas" panose="020B0609020204030204" pitchFamily="49" charset="0"/>
                <a:ea typeface="等线" panose="02010600030101010101" pitchFamily="2" charset="-122"/>
              </a:rPr>
              <a:t>→</a:t>
            </a:r>
            <a:r>
              <a:rPr lang="en-US" altLang="zh-CN" sz="2800" dirty="0">
                <a:latin typeface="Consolas" panose="020B0609020204030204" pitchFamily="49" charset="0"/>
                <a:ea typeface="等线" panose="02010600030101010101" pitchFamily="2" charset="-122"/>
              </a:rPr>
              <a:t>2 </a:t>
            </a:r>
            <a:r>
              <a:rPr lang="zh-CN" altLang="en-US" sz="2800" dirty="0">
                <a:latin typeface="Consolas" panose="020B0609020204030204" pitchFamily="49" charset="0"/>
                <a:ea typeface="等线" panose="02010600030101010101" pitchFamily="2" charset="-122"/>
              </a:rPr>
              <a:t>或 </a:t>
            </a:r>
            <a:r>
              <a:rPr lang="en-US" altLang="zh-CN" sz="2800" dirty="0">
                <a:latin typeface="Consolas" panose="020B0609020204030204" pitchFamily="49" charset="0"/>
                <a:ea typeface="等线" panose="02010600030101010101" pitchFamily="2" charset="-122"/>
              </a:rPr>
              <a:t>1↔</a:t>
            </a:r>
            <a:r>
              <a:rPr lang="en-US" altLang="zh-CN" sz="2800" dirty="0" smtClean="0">
                <a:latin typeface="Consolas" panose="020B0609020204030204" pitchFamily="49" charset="0"/>
                <a:ea typeface="等线" panose="02010600030101010101" pitchFamily="2" charset="-122"/>
              </a:rPr>
              <a:t>2</a:t>
            </a:r>
            <a:r>
              <a:rPr lang="zh-CN" altLang="en-US" sz="2800" dirty="0" smtClean="0">
                <a:latin typeface="Consolas" panose="020B0609020204030204" pitchFamily="49" charset="0"/>
                <a:ea typeface="等线" panose="02010600030101010101" pitchFamily="2" charset="-122"/>
              </a:rPr>
              <a:t>，不</a:t>
            </a:r>
            <a:r>
              <a:rPr lang="zh-CN" altLang="en-US" sz="2800" dirty="0">
                <a:latin typeface="Consolas" panose="020B0609020204030204" pitchFamily="49" charset="0"/>
                <a:ea typeface="等线" panose="02010600030101010101" pitchFamily="2" charset="-122"/>
              </a:rPr>
              <a:t>经路由器直</a:t>
            </a:r>
            <a:r>
              <a:rPr lang="zh-CN" altLang="en-US" sz="2800" dirty="0" smtClean="0">
                <a:latin typeface="Consolas" panose="020B0609020204030204" pitchFamily="49" charset="0"/>
                <a:ea typeface="等线" panose="02010600030101010101" pitchFamily="2" charset="-122"/>
              </a:rPr>
              <a:t>连，</a:t>
            </a:r>
            <a:r>
              <a:rPr lang="en-US" altLang="zh-CN" sz="2800" dirty="0" smtClean="0">
                <a:latin typeface="等线" panose="02010600030101010101" pitchFamily="2" charset="-122"/>
                <a:ea typeface="等线" panose="02010600030101010101" pitchFamily="2" charset="-122"/>
              </a:rPr>
              <a:t>1</a:t>
            </a:r>
            <a:r>
              <a:rPr lang="zh-CN" altLang="en-US" sz="2800" dirty="0">
                <a:latin typeface="Consolas" panose="020B0609020204030204" pitchFamily="49" charset="0"/>
                <a:ea typeface="等线" panose="02010600030101010101" pitchFamily="2" charset="-122"/>
              </a:rPr>
              <a:t>个流</a:t>
            </a:r>
            <a:endParaRPr lang="en-US" altLang="zh-CN" sz="2800" dirty="0">
              <a:latin typeface="Consolas" panose="020B0609020204030204" pitchFamily="49" charset="0"/>
              <a:ea typeface="等线" panose="02010600030101010101" pitchFamily="2" charset="-122"/>
            </a:endParaRPr>
          </a:p>
          <a:p>
            <a:pPr lvl="2"/>
            <a:r>
              <a:rPr kumimoji="1" lang="zh-CN" altLang="en-US" sz="2600" dirty="0" smtClean="0">
                <a:latin typeface="Consolas" panose="020B0609020204030204" pitchFamily="49" charset="0"/>
                <a:ea typeface="等线" panose="02010600030101010101" pitchFamily="2" charset="-122"/>
              </a:rPr>
              <a:t>单向</a:t>
            </a:r>
            <a:r>
              <a:rPr kumimoji="1" lang="en-US" altLang="zh-CN" sz="2600" dirty="0" smtClean="0">
                <a:latin typeface="Consolas" panose="020B0609020204030204" pitchFamily="49" charset="0"/>
                <a:ea typeface="等线" panose="02010600030101010101" pitchFamily="2" charset="-122"/>
              </a:rPr>
              <a:t>9.41Gbps</a:t>
            </a:r>
            <a:r>
              <a:rPr kumimoji="1" lang="zh-CN" altLang="en-US" sz="2600" dirty="0" smtClean="0">
                <a:latin typeface="Consolas" panose="020B0609020204030204" pitchFamily="49" charset="0"/>
                <a:ea typeface="等线" panose="02010600030101010101" pitchFamily="2" charset="-122"/>
              </a:rPr>
              <a:t>，双向</a:t>
            </a:r>
            <a:r>
              <a:rPr kumimoji="1" lang="en-US" altLang="zh-CN" sz="2600" dirty="0" smtClean="0">
                <a:latin typeface="Consolas" panose="020B0609020204030204" pitchFamily="49" charset="0"/>
                <a:ea typeface="等线" panose="02010600030101010101" pitchFamily="2" charset="-122"/>
              </a:rPr>
              <a:t>18.82Gbps</a:t>
            </a:r>
            <a:endParaRPr kumimoji="1" lang="en-US" altLang="zh-CN" sz="2600" dirty="0">
              <a:latin typeface="Consolas" panose="020B0609020204030204" pitchFamily="49" charset="0"/>
              <a:ea typeface="等线" panose="02010600030101010101" pitchFamily="2" charset="-122"/>
            </a:endParaRPr>
          </a:p>
        </p:txBody>
      </p:sp>
      <p:grpSp>
        <p:nvGrpSpPr>
          <p:cNvPr id="17" name="组合 16">
            <a:extLst>
              <a:ext uri="{FF2B5EF4-FFF2-40B4-BE49-F238E27FC236}">
                <a16:creationId xmlns="" xmlns:a16="http://schemas.microsoft.com/office/drawing/2014/main" id="{240DBEEA-733D-7F42-8182-FAD75DE1A0AD}"/>
              </a:ext>
            </a:extLst>
          </p:cNvPr>
          <p:cNvGrpSpPr/>
          <p:nvPr/>
        </p:nvGrpSpPr>
        <p:grpSpPr>
          <a:xfrm>
            <a:off x="8331441" y="2560636"/>
            <a:ext cx="1497987" cy="1497987"/>
            <a:chOff x="5567783" y="2410336"/>
            <a:chExt cx="1497987" cy="1497987"/>
          </a:xfrm>
        </p:grpSpPr>
        <p:pic>
          <p:nvPicPr>
            <p:cNvPr id="5" name="图形 4" descr="监视器">
              <a:extLst>
                <a:ext uri="{FF2B5EF4-FFF2-40B4-BE49-F238E27FC236}">
                  <a16:creationId xmlns="" xmlns:a16="http://schemas.microsoft.com/office/drawing/2014/main" id="{C049AFDC-2CD3-8D42-A49B-201419AB970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567783" y="2410336"/>
              <a:ext cx="1497987" cy="1497987"/>
            </a:xfrm>
            <a:prstGeom prst="rect">
              <a:avLst/>
            </a:prstGeom>
          </p:spPr>
        </p:pic>
        <p:sp>
          <p:nvSpPr>
            <p:cNvPr id="10" name="文本框 9">
              <a:extLst>
                <a:ext uri="{FF2B5EF4-FFF2-40B4-BE49-F238E27FC236}">
                  <a16:creationId xmlns="" xmlns:a16="http://schemas.microsoft.com/office/drawing/2014/main" id="{754A538C-90EE-FC45-A272-1D007BB2C307}"/>
                </a:ext>
              </a:extLst>
            </p:cNvPr>
            <p:cNvSpPr txBox="1"/>
            <p:nvPr/>
          </p:nvSpPr>
          <p:spPr>
            <a:xfrm>
              <a:off x="5567783" y="2834039"/>
              <a:ext cx="148009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2400" dirty="0">
                  <a:latin typeface="DengXian" panose="02010600030101010101" pitchFamily="2" charset="-122"/>
                  <a:ea typeface="DengXian" panose="02010600030101010101" pitchFamily="2" charset="-122"/>
                </a:rPr>
                <a:t>接口</a:t>
              </a:r>
              <a:r>
                <a:rPr kumimoji="1" lang="en-US" altLang="zh-CN" sz="2400" dirty="0">
                  <a:latin typeface="DengXian" panose="02010600030101010101" pitchFamily="2" charset="-122"/>
                  <a:ea typeface="DengXian" panose="02010600030101010101" pitchFamily="2" charset="-122"/>
                </a:rPr>
                <a:t>1</a:t>
              </a:r>
              <a:endParaRPr kumimoji="1" lang="zh-CN" altLang="en-US" sz="2400" dirty="0">
                <a:latin typeface="DengXian" panose="02010600030101010101" pitchFamily="2" charset="-122"/>
                <a:ea typeface="DengXian" panose="02010600030101010101" pitchFamily="2" charset="-122"/>
              </a:endParaRPr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="" xmlns:a16="http://schemas.microsoft.com/office/drawing/2014/main" id="{532015A6-1D56-7046-8109-2E9AFC325835}"/>
              </a:ext>
            </a:extLst>
          </p:cNvPr>
          <p:cNvGrpSpPr/>
          <p:nvPr/>
        </p:nvGrpSpPr>
        <p:grpSpPr>
          <a:xfrm>
            <a:off x="9829428" y="2560636"/>
            <a:ext cx="1497987" cy="1497987"/>
            <a:chOff x="5567783" y="2410336"/>
            <a:chExt cx="1497987" cy="1497987"/>
          </a:xfrm>
        </p:grpSpPr>
        <p:pic>
          <p:nvPicPr>
            <p:cNvPr id="19" name="图形 18" descr="监视器">
              <a:extLst>
                <a:ext uri="{FF2B5EF4-FFF2-40B4-BE49-F238E27FC236}">
                  <a16:creationId xmlns="" xmlns:a16="http://schemas.microsoft.com/office/drawing/2014/main" id="{F88FA782-7899-0044-A398-014E8D20C6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567783" y="2410336"/>
              <a:ext cx="1497987" cy="1497987"/>
            </a:xfrm>
            <a:prstGeom prst="rect">
              <a:avLst/>
            </a:prstGeom>
          </p:spPr>
        </p:pic>
        <p:sp>
          <p:nvSpPr>
            <p:cNvPr id="20" name="文本框 19">
              <a:extLst>
                <a:ext uri="{FF2B5EF4-FFF2-40B4-BE49-F238E27FC236}">
                  <a16:creationId xmlns="" xmlns:a16="http://schemas.microsoft.com/office/drawing/2014/main" id="{4151A8F0-2268-0B4D-A89B-0AE1E962AC1E}"/>
                </a:ext>
              </a:extLst>
            </p:cNvPr>
            <p:cNvSpPr txBox="1"/>
            <p:nvPr/>
          </p:nvSpPr>
          <p:spPr>
            <a:xfrm>
              <a:off x="5567783" y="2834039"/>
              <a:ext cx="148009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2400" dirty="0">
                  <a:latin typeface="DengXian" panose="02010600030101010101" pitchFamily="2" charset="-122"/>
                  <a:ea typeface="DengXian" panose="02010600030101010101" pitchFamily="2" charset="-122"/>
                </a:rPr>
                <a:t>接口</a:t>
              </a:r>
              <a:r>
                <a:rPr kumimoji="1" lang="en-US" altLang="zh-CN" sz="2400" dirty="0">
                  <a:latin typeface="DengXian" panose="02010600030101010101" pitchFamily="2" charset="-122"/>
                  <a:ea typeface="DengXian" panose="02010600030101010101" pitchFamily="2" charset="-122"/>
                </a:rPr>
                <a:t>2</a:t>
              </a:r>
              <a:endParaRPr kumimoji="1" lang="zh-CN" altLang="en-US" sz="2400" dirty="0">
                <a:latin typeface="DengXian" panose="02010600030101010101" pitchFamily="2" charset="-122"/>
                <a:ea typeface="DengXian" panose="02010600030101010101" pitchFamily="2" charset="-122"/>
              </a:endParaRPr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="" xmlns:a16="http://schemas.microsoft.com/office/drawing/2014/main" id="{A922C155-9AB7-7E42-938F-6211D6F48CD7}"/>
              </a:ext>
            </a:extLst>
          </p:cNvPr>
          <p:cNvGrpSpPr/>
          <p:nvPr/>
        </p:nvGrpSpPr>
        <p:grpSpPr>
          <a:xfrm>
            <a:off x="8331441" y="4827821"/>
            <a:ext cx="1497987" cy="1497987"/>
            <a:chOff x="5567783" y="2410336"/>
            <a:chExt cx="1497987" cy="1497987"/>
          </a:xfrm>
        </p:grpSpPr>
        <p:pic>
          <p:nvPicPr>
            <p:cNvPr id="23" name="图形 22" descr="监视器">
              <a:extLst>
                <a:ext uri="{FF2B5EF4-FFF2-40B4-BE49-F238E27FC236}">
                  <a16:creationId xmlns="" xmlns:a16="http://schemas.microsoft.com/office/drawing/2014/main" id="{F94D07F4-6E58-EC4E-A4D9-9FFE13CF93E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567783" y="2410336"/>
              <a:ext cx="1497987" cy="1497987"/>
            </a:xfrm>
            <a:prstGeom prst="rect">
              <a:avLst/>
            </a:prstGeom>
          </p:spPr>
        </p:pic>
        <p:sp>
          <p:nvSpPr>
            <p:cNvPr id="24" name="文本框 23">
              <a:extLst>
                <a:ext uri="{FF2B5EF4-FFF2-40B4-BE49-F238E27FC236}">
                  <a16:creationId xmlns="" xmlns:a16="http://schemas.microsoft.com/office/drawing/2014/main" id="{EE82A5BC-D9E6-0945-91E5-EE201F87F4C3}"/>
                </a:ext>
              </a:extLst>
            </p:cNvPr>
            <p:cNvSpPr txBox="1"/>
            <p:nvPr/>
          </p:nvSpPr>
          <p:spPr>
            <a:xfrm>
              <a:off x="5567783" y="2834039"/>
              <a:ext cx="148009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2400" dirty="0">
                  <a:latin typeface="DengXian" panose="02010600030101010101" pitchFamily="2" charset="-122"/>
                  <a:ea typeface="DengXian" panose="02010600030101010101" pitchFamily="2" charset="-122"/>
                </a:rPr>
                <a:t>接口</a:t>
              </a:r>
              <a:r>
                <a:rPr kumimoji="1" lang="en-US" altLang="zh-CN" sz="2400" dirty="0">
                  <a:latin typeface="DengXian" panose="02010600030101010101" pitchFamily="2" charset="-122"/>
                  <a:ea typeface="DengXian" panose="02010600030101010101" pitchFamily="2" charset="-122"/>
                </a:rPr>
                <a:t>3</a:t>
              </a:r>
              <a:endParaRPr kumimoji="1" lang="zh-CN" altLang="en-US" sz="2400" dirty="0">
                <a:latin typeface="DengXian" panose="02010600030101010101" pitchFamily="2" charset="-122"/>
                <a:ea typeface="DengXian" panose="02010600030101010101" pitchFamily="2" charset="-122"/>
              </a:endParaRPr>
            </a:p>
          </p:txBody>
        </p:sp>
      </p:grpSp>
      <p:grpSp>
        <p:nvGrpSpPr>
          <p:cNvPr id="31" name="组合 30">
            <a:extLst>
              <a:ext uri="{FF2B5EF4-FFF2-40B4-BE49-F238E27FC236}">
                <a16:creationId xmlns="" xmlns:a16="http://schemas.microsoft.com/office/drawing/2014/main" id="{1DD14120-3C15-F24A-8BCF-D048F03ECED0}"/>
              </a:ext>
            </a:extLst>
          </p:cNvPr>
          <p:cNvGrpSpPr/>
          <p:nvPr/>
        </p:nvGrpSpPr>
        <p:grpSpPr>
          <a:xfrm>
            <a:off x="9829428" y="4827821"/>
            <a:ext cx="1497987" cy="1497987"/>
            <a:chOff x="5567783" y="2410336"/>
            <a:chExt cx="1497987" cy="1497987"/>
          </a:xfrm>
        </p:grpSpPr>
        <p:pic>
          <p:nvPicPr>
            <p:cNvPr id="32" name="图形 31" descr="监视器">
              <a:extLst>
                <a:ext uri="{FF2B5EF4-FFF2-40B4-BE49-F238E27FC236}">
                  <a16:creationId xmlns="" xmlns:a16="http://schemas.microsoft.com/office/drawing/2014/main" id="{1B254000-533E-7346-ABD1-8C8BDC16D2A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567783" y="2410336"/>
              <a:ext cx="1497987" cy="1497987"/>
            </a:xfrm>
            <a:prstGeom prst="rect">
              <a:avLst/>
            </a:prstGeom>
          </p:spPr>
        </p:pic>
        <p:sp>
          <p:nvSpPr>
            <p:cNvPr id="33" name="文本框 32">
              <a:extLst>
                <a:ext uri="{FF2B5EF4-FFF2-40B4-BE49-F238E27FC236}">
                  <a16:creationId xmlns="" xmlns:a16="http://schemas.microsoft.com/office/drawing/2014/main" id="{C4C0A858-E423-8D46-AF29-72FAC167CF72}"/>
                </a:ext>
              </a:extLst>
            </p:cNvPr>
            <p:cNvSpPr txBox="1"/>
            <p:nvPr/>
          </p:nvSpPr>
          <p:spPr>
            <a:xfrm>
              <a:off x="5567783" y="2834039"/>
              <a:ext cx="148009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2400" dirty="0">
                  <a:latin typeface="DengXian" panose="02010600030101010101" pitchFamily="2" charset="-122"/>
                  <a:ea typeface="DengXian" panose="02010600030101010101" pitchFamily="2" charset="-122"/>
                </a:rPr>
                <a:t>接口</a:t>
              </a:r>
              <a:r>
                <a:rPr kumimoji="1" lang="en-US" altLang="zh-CN" sz="2400" dirty="0">
                  <a:latin typeface="DengXian" panose="02010600030101010101" pitchFamily="2" charset="-122"/>
                  <a:ea typeface="DengXian" panose="02010600030101010101" pitchFamily="2" charset="-122"/>
                </a:rPr>
                <a:t>4</a:t>
              </a:r>
              <a:endParaRPr kumimoji="1" lang="zh-CN" altLang="en-US" sz="2400" dirty="0">
                <a:latin typeface="DengXian" panose="02010600030101010101" pitchFamily="2" charset="-122"/>
                <a:ea typeface="DengXian" panose="02010600030101010101" pitchFamily="2" charset="-122"/>
              </a:endParaRPr>
            </a:p>
          </p:txBody>
        </p:sp>
      </p:grpSp>
      <p:cxnSp>
        <p:nvCxnSpPr>
          <p:cNvPr id="6" name="曲线连接符 5">
            <a:extLst>
              <a:ext uri="{FF2B5EF4-FFF2-40B4-BE49-F238E27FC236}">
                <a16:creationId xmlns="" xmlns:a16="http://schemas.microsoft.com/office/drawing/2014/main" id="{9E5EE4C2-C494-3C4A-8542-0857AD2B42E5}"/>
              </a:ext>
            </a:extLst>
          </p:cNvPr>
          <p:cNvCxnSpPr>
            <a:stCxn id="5" idx="0"/>
            <a:endCxn id="19" idx="0"/>
          </p:cNvCxnSpPr>
          <p:nvPr/>
        </p:nvCxnSpPr>
        <p:spPr>
          <a:xfrm rot="5400000" flipH="1" flipV="1">
            <a:off x="9829428" y="1811643"/>
            <a:ext cx="12700" cy="1497987"/>
          </a:xfrm>
          <a:prstGeom prst="curvedConnector3">
            <a:avLst>
              <a:gd name="adj1" fmla="val 1800000"/>
            </a:avLst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曲线连接符 20">
            <a:extLst>
              <a:ext uri="{FF2B5EF4-FFF2-40B4-BE49-F238E27FC236}">
                <a16:creationId xmlns="" xmlns:a16="http://schemas.microsoft.com/office/drawing/2014/main" id="{182DE2FE-3847-4B66-A45B-814A60740AE5}"/>
              </a:ext>
            </a:extLst>
          </p:cNvPr>
          <p:cNvCxnSpPr>
            <a:cxnSpLocks/>
          </p:cNvCxnSpPr>
          <p:nvPr/>
        </p:nvCxnSpPr>
        <p:spPr>
          <a:xfrm rot="5400000">
            <a:off x="9829429" y="3309630"/>
            <a:ext cx="12700" cy="1497987"/>
          </a:xfrm>
          <a:prstGeom prst="curvedConnector3">
            <a:avLst>
              <a:gd name="adj1" fmla="val 1800000"/>
            </a:avLst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曲线连接符 24">
            <a:extLst>
              <a:ext uri="{FF2B5EF4-FFF2-40B4-BE49-F238E27FC236}">
                <a16:creationId xmlns="" xmlns:a16="http://schemas.microsoft.com/office/drawing/2014/main" id="{0DFD2DF3-5C80-4904-808D-FF0E16ADF90A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9829428" y="4078828"/>
            <a:ext cx="12700" cy="1497987"/>
          </a:xfrm>
          <a:prstGeom prst="curvedConnector3">
            <a:avLst>
              <a:gd name="adj1" fmla="val 1800000"/>
            </a:avLst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曲线连接符 26">
            <a:extLst>
              <a:ext uri="{FF2B5EF4-FFF2-40B4-BE49-F238E27FC236}">
                <a16:creationId xmlns="" xmlns:a16="http://schemas.microsoft.com/office/drawing/2014/main" id="{013B8A7B-621C-4DEC-8AB4-7C79EE4A8A91}"/>
              </a:ext>
            </a:extLst>
          </p:cNvPr>
          <p:cNvCxnSpPr>
            <a:cxnSpLocks/>
          </p:cNvCxnSpPr>
          <p:nvPr/>
        </p:nvCxnSpPr>
        <p:spPr>
          <a:xfrm rot="5400000">
            <a:off x="9829429" y="5576815"/>
            <a:ext cx="12700" cy="1497987"/>
          </a:xfrm>
          <a:prstGeom prst="curvedConnector3">
            <a:avLst>
              <a:gd name="adj1" fmla="val 1800000"/>
            </a:avLst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65917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4A9E820F-4249-7C4C-9BAF-C41179731C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9"/>
            <a:ext cx="8825659" cy="706964"/>
          </a:xfrm>
        </p:spPr>
        <p:txBody>
          <a:bodyPr/>
          <a:lstStyle/>
          <a:p>
            <a:r>
              <a:rPr kumimoji="1" lang="zh-CN" altLang="en-US" sz="4800" dirty="0"/>
              <a:t>性能评估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CCF2B8A4-FD80-8944-80CE-DB2E49EA30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949700"/>
          </a:xfrm>
        </p:spPr>
        <p:txBody>
          <a:bodyPr>
            <a:normAutofit/>
          </a:bodyPr>
          <a:lstStyle/>
          <a:p>
            <a:r>
              <a:rPr kumimoji="1" lang="en-US" altLang="zh-CN" sz="3200" dirty="0"/>
              <a:t>TCP</a:t>
            </a:r>
            <a:r>
              <a:rPr kumimoji="1" lang="zh-CN" altLang="en-US" sz="3200" dirty="0"/>
              <a:t>拥塞测试</a:t>
            </a:r>
            <a:endParaRPr kumimoji="1" lang="en-US" altLang="zh-CN" sz="3200" dirty="0"/>
          </a:p>
          <a:p>
            <a:endParaRPr kumimoji="1" lang="en-US" altLang="zh-CN" sz="3200" dirty="0"/>
          </a:p>
        </p:txBody>
      </p:sp>
      <p:grpSp>
        <p:nvGrpSpPr>
          <p:cNvPr id="17" name="组合 16">
            <a:extLst>
              <a:ext uri="{FF2B5EF4-FFF2-40B4-BE49-F238E27FC236}">
                <a16:creationId xmlns="" xmlns:a16="http://schemas.microsoft.com/office/drawing/2014/main" id="{240DBEEA-733D-7F42-8182-FAD75DE1A0AD}"/>
              </a:ext>
            </a:extLst>
          </p:cNvPr>
          <p:cNvGrpSpPr/>
          <p:nvPr/>
        </p:nvGrpSpPr>
        <p:grpSpPr>
          <a:xfrm>
            <a:off x="8331441" y="2560636"/>
            <a:ext cx="1497987" cy="1497987"/>
            <a:chOff x="5567783" y="2410336"/>
            <a:chExt cx="1497987" cy="1497987"/>
          </a:xfrm>
        </p:grpSpPr>
        <p:pic>
          <p:nvPicPr>
            <p:cNvPr id="5" name="图形 4" descr="监视器">
              <a:extLst>
                <a:ext uri="{FF2B5EF4-FFF2-40B4-BE49-F238E27FC236}">
                  <a16:creationId xmlns="" xmlns:a16="http://schemas.microsoft.com/office/drawing/2014/main" id="{C049AFDC-2CD3-8D42-A49B-201419AB970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567783" y="2410336"/>
              <a:ext cx="1497987" cy="1497987"/>
            </a:xfrm>
            <a:prstGeom prst="rect">
              <a:avLst/>
            </a:prstGeom>
          </p:spPr>
        </p:pic>
        <p:sp>
          <p:nvSpPr>
            <p:cNvPr id="10" name="文本框 9">
              <a:extLst>
                <a:ext uri="{FF2B5EF4-FFF2-40B4-BE49-F238E27FC236}">
                  <a16:creationId xmlns="" xmlns:a16="http://schemas.microsoft.com/office/drawing/2014/main" id="{754A538C-90EE-FC45-A272-1D007BB2C307}"/>
                </a:ext>
              </a:extLst>
            </p:cNvPr>
            <p:cNvSpPr txBox="1"/>
            <p:nvPr/>
          </p:nvSpPr>
          <p:spPr>
            <a:xfrm>
              <a:off x="5567783" y="2834039"/>
              <a:ext cx="148009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2400" dirty="0">
                  <a:latin typeface="DengXian" panose="02010600030101010101" pitchFamily="2" charset="-122"/>
                  <a:ea typeface="DengXian" panose="02010600030101010101" pitchFamily="2" charset="-122"/>
                </a:rPr>
                <a:t>接口</a:t>
              </a:r>
              <a:r>
                <a:rPr kumimoji="1" lang="en-US" altLang="zh-CN" sz="2400" dirty="0">
                  <a:latin typeface="DengXian" panose="02010600030101010101" pitchFamily="2" charset="-122"/>
                  <a:ea typeface="DengXian" panose="02010600030101010101" pitchFamily="2" charset="-122"/>
                </a:rPr>
                <a:t>1</a:t>
              </a:r>
              <a:endParaRPr kumimoji="1" lang="zh-CN" altLang="en-US" sz="2400" dirty="0">
                <a:latin typeface="DengXian" panose="02010600030101010101" pitchFamily="2" charset="-122"/>
                <a:ea typeface="DengXian" panose="02010600030101010101" pitchFamily="2" charset="-122"/>
              </a:endParaRPr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="" xmlns:a16="http://schemas.microsoft.com/office/drawing/2014/main" id="{532015A6-1D56-7046-8109-2E9AFC325835}"/>
              </a:ext>
            </a:extLst>
          </p:cNvPr>
          <p:cNvGrpSpPr/>
          <p:nvPr/>
        </p:nvGrpSpPr>
        <p:grpSpPr>
          <a:xfrm>
            <a:off x="9829428" y="2560636"/>
            <a:ext cx="1497987" cy="1497987"/>
            <a:chOff x="5567783" y="2410336"/>
            <a:chExt cx="1497987" cy="1497987"/>
          </a:xfrm>
        </p:grpSpPr>
        <p:pic>
          <p:nvPicPr>
            <p:cNvPr id="19" name="图形 18" descr="监视器">
              <a:extLst>
                <a:ext uri="{FF2B5EF4-FFF2-40B4-BE49-F238E27FC236}">
                  <a16:creationId xmlns="" xmlns:a16="http://schemas.microsoft.com/office/drawing/2014/main" id="{F88FA782-7899-0044-A398-014E8D20C6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567783" y="2410336"/>
              <a:ext cx="1497987" cy="1497987"/>
            </a:xfrm>
            <a:prstGeom prst="rect">
              <a:avLst/>
            </a:prstGeom>
          </p:spPr>
        </p:pic>
        <p:sp>
          <p:nvSpPr>
            <p:cNvPr id="20" name="文本框 19">
              <a:extLst>
                <a:ext uri="{FF2B5EF4-FFF2-40B4-BE49-F238E27FC236}">
                  <a16:creationId xmlns="" xmlns:a16="http://schemas.microsoft.com/office/drawing/2014/main" id="{4151A8F0-2268-0B4D-A89B-0AE1E962AC1E}"/>
                </a:ext>
              </a:extLst>
            </p:cNvPr>
            <p:cNvSpPr txBox="1"/>
            <p:nvPr/>
          </p:nvSpPr>
          <p:spPr>
            <a:xfrm>
              <a:off x="5567783" y="2834039"/>
              <a:ext cx="148009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2400" dirty="0">
                  <a:latin typeface="DengXian" panose="02010600030101010101" pitchFamily="2" charset="-122"/>
                  <a:ea typeface="DengXian" panose="02010600030101010101" pitchFamily="2" charset="-122"/>
                </a:rPr>
                <a:t>接口</a:t>
              </a:r>
              <a:r>
                <a:rPr kumimoji="1" lang="en-US" altLang="zh-CN" sz="2400" dirty="0">
                  <a:latin typeface="DengXian" panose="02010600030101010101" pitchFamily="2" charset="-122"/>
                  <a:ea typeface="DengXian" panose="02010600030101010101" pitchFamily="2" charset="-122"/>
                </a:rPr>
                <a:t>2</a:t>
              </a:r>
              <a:endParaRPr kumimoji="1" lang="zh-CN" altLang="en-US" sz="2400" dirty="0">
                <a:latin typeface="DengXian" panose="02010600030101010101" pitchFamily="2" charset="-122"/>
                <a:ea typeface="DengXian" panose="02010600030101010101" pitchFamily="2" charset="-122"/>
              </a:endParaRPr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="" xmlns:a16="http://schemas.microsoft.com/office/drawing/2014/main" id="{A922C155-9AB7-7E42-938F-6211D6F48CD7}"/>
              </a:ext>
            </a:extLst>
          </p:cNvPr>
          <p:cNvGrpSpPr/>
          <p:nvPr/>
        </p:nvGrpSpPr>
        <p:grpSpPr>
          <a:xfrm>
            <a:off x="8331441" y="4827821"/>
            <a:ext cx="1497987" cy="1497987"/>
            <a:chOff x="5567783" y="2410336"/>
            <a:chExt cx="1497987" cy="1497987"/>
          </a:xfrm>
        </p:grpSpPr>
        <p:pic>
          <p:nvPicPr>
            <p:cNvPr id="23" name="图形 22" descr="监视器">
              <a:extLst>
                <a:ext uri="{FF2B5EF4-FFF2-40B4-BE49-F238E27FC236}">
                  <a16:creationId xmlns="" xmlns:a16="http://schemas.microsoft.com/office/drawing/2014/main" id="{F94D07F4-6E58-EC4E-A4D9-9FFE13CF93E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567783" y="2410336"/>
              <a:ext cx="1497987" cy="1497987"/>
            </a:xfrm>
            <a:prstGeom prst="rect">
              <a:avLst/>
            </a:prstGeom>
          </p:spPr>
        </p:pic>
        <p:sp>
          <p:nvSpPr>
            <p:cNvPr id="24" name="文本框 23">
              <a:extLst>
                <a:ext uri="{FF2B5EF4-FFF2-40B4-BE49-F238E27FC236}">
                  <a16:creationId xmlns="" xmlns:a16="http://schemas.microsoft.com/office/drawing/2014/main" id="{EE82A5BC-D9E6-0945-91E5-EE201F87F4C3}"/>
                </a:ext>
              </a:extLst>
            </p:cNvPr>
            <p:cNvSpPr txBox="1"/>
            <p:nvPr/>
          </p:nvSpPr>
          <p:spPr>
            <a:xfrm>
              <a:off x="5567783" y="2834039"/>
              <a:ext cx="148009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2400" dirty="0">
                  <a:latin typeface="DengXian" panose="02010600030101010101" pitchFamily="2" charset="-122"/>
                  <a:ea typeface="DengXian" panose="02010600030101010101" pitchFamily="2" charset="-122"/>
                </a:rPr>
                <a:t>接口</a:t>
              </a:r>
              <a:r>
                <a:rPr kumimoji="1" lang="en-US" altLang="zh-CN" sz="2400" dirty="0">
                  <a:latin typeface="DengXian" panose="02010600030101010101" pitchFamily="2" charset="-122"/>
                  <a:ea typeface="DengXian" panose="02010600030101010101" pitchFamily="2" charset="-122"/>
                </a:rPr>
                <a:t>3</a:t>
              </a:r>
              <a:endParaRPr kumimoji="1" lang="zh-CN" altLang="en-US" sz="2400" dirty="0">
                <a:latin typeface="DengXian" panose="02010600030101010101" pitchFamily="2" charset="-122"/>
                <a:ea typeface="DengXian" panose="02010600030101010101" pitchFamily="2" charset="-122"/>
              </a:endParaRPr>
            </a:p>
          </p:txBody>
        </p:sp>
      </p:grpSp>
      <p:grpSp>
        <p:nvGrpSpPr>
          <p:cNvPr id="31" name="组合 30">
            <a:extLst>
              <a:ext uri="{FF2B5EF4-FFF2-40B4-BE49-F238E27FC236}">
                <a16:creationId xmlns="" xmlns:a16="http://schemas.microsoft.com/office/drawing/2014/main" id="{1DD14120-3C15-F24A-8BCF-D048F03ECED0}"/>
              </a:ext>
            </a:extLst>
          </p:cNvPr>
          <p:cNvGrpSpPr/>
          <p:nvPr/>
        </p:nvGrpSpPr>
        <p:grpSpPr>
          <a:xfrm>
            <a:off x="9829428" y="4827821"/>
            <a:ext cx="1497987" cy="1497987"/>
            <a:chOff x="5567783" y="2410336"/>
            <a:chExt cx="1497987" cy="1497987"/>
          </a:xfrm>
        </p:grpSpPr>
        <p:pic>
          <p:nvPicPr>
            <p:cNvPr id="32" name="图形 31" descr="监视器">
              <a:extLst>
                <a:ext uri="{FF2B5EF4-FFF2-40B4-BE49-F238E27FC236}">
                  <a16:creationId xmlns="" xmlns:a16="http://schemas.microsoft.com/office/drawing/2014/main" id="{1B254000-533E-7346-ABD1-8C8BDC16D2A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567783" y="2410336"/>
              <a:ext cx="1497987" cy="1497987"/>
            </a:xfrm>
            <a:prstGeom prst="rect">
              <a:avLst/>
            </a:prstGeom>
          </p:spPr>
        </p:pic>
        <p:sp>
          <p:nvSpPr>
            <p:cNvPr id="33" name="文本框 32">
              <a:extLst>
                <a:ext uri="{FF2B5EF4-FFF2-40B4-BE49-F238E27FC236}">
                  <a16:creationId xmlns="" xmlns:a16="http://schemas.microsoft.com/office/drawing/2014/main" id="{C4C0A858-E423-8D46-AF29-72FAC167CF72}"/>
                </a:ext>
              </a:extLst>
            </p:cNvPr>
            <p:cNvSpPr txBox="1"/>
            <p:nvPr/>
          </p:nvSpPr>
          <p:spPr>
            <a:xfrm>
              <a:off x="5567783" y="2834039"/>
              <a:ext cx="148009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2400" dirty="0">
                  <a:latin typeface="DengXian" panose="02010600030101010101" pitchFamily="2" charset="-122"/>
                  <a:ea typeface="DengXian" panose="02010600030101010101" pitchFamily="2" charset="-122"/>
                </a:rPr>
                <a:t>接口</a:t>
              </a:r>
              <a:r>
                <a:rPr kumimoji="1" lang="en-US" altLang="zh-CN" sz="2400" dirty="0">
                  <a:latin typeface="DengXian" panose="02010600030101010101" pitchFamily="2" charset="-122"/>
                  <a:ea typeface="DengXian" panose="02010600030101010101" pitchFamily="2" charset="-122"/>
                </a:rPr>
                <a:t>4</a:t>
              </a:r>
              <a:endParaRPr kumimoji="1" lang="zh-CN" altLang="en-US" sz="2400" dirty="0">
                <a:latin typeface="DengXian" panose="02010600030101010101" pitchFamily="2" charset="-122"/>
                <a:ea typeface="DengXian" panose="02010600030101010101" pitchFamily="2" charset="-122"/>
              </a:endParaRPr>
            </a:p>
          </p:txBody>
        </p:sp>
      </p:grpSp>
      <p:graphicFrame>
        <p:nvGraphicFramePr>
          <p:cNvPr id="26" name="内容占位符 3">
            <a:extLst>
              <a:ext uri="{FF2B5EF4-FFF2-40B4-BE49-F238E27FC236}">
                <a16:creationId xmlns="" xmlns:a16="http://schemas.microsoft.com/office/drawing/2014/main" id="{5BA6D37F-ECA7-C940-B7EA-0A986DA9E7F3}"/>
              </a:ext>
            </a:extLst>
          </p:cNvPr>
          <p:cNvGraphicFramePr>
            <a:graphicFrameLocks/>
          </p:cNvGraphicFramePr>
          <p:nvPr/>
        </p:nvGraphicFramePr>
        <p:xfrm>
          <a:off x="920151" y="3612113"/>
          <a:ext cx="7058594" cy="182880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372099">
                  <a:extLst>
                    <a:ext uri="{9D8B030D-6E8A-4147-A177-3AD203B41FA5}">
                      <a16:colId xmlns="" xmlns:a16="http://schemas.microsoft.com/office/drawing/2014/main" val="4231398427"/>
                    </a:ext>
                  </a:extLst>
                </a:gridCol>
                <a:gridCol w="1137299">
                  <a:extLst>
                    <a:ext uri="{9D8B030D-6E8A-4147-A177-3AD203B41FA5}">
                      <a16:colId xmlns="" xmlns:a16="http://schemas.microsoft.com/office/drawing/2014/main" val="2109987480"/>
                    </a:ext>
                  </a:extLst>
                </a:gridCol>
                <a:gridCol w="1137299">
                  <a:extLst>
                    <a:ext uri="{9D8B030D-6E8A-4147-A177-3AD203B41FA5}">
                      <a16:colId xmlns="" xmlns:a16="http://schemas.microsoft.com/office/drawing/2014/main" val="4105736621"/>
                    </a:ext>
                  </a:extLst>
                </a:gridCol>
                <a:gridCol w="1137299">
                  <a:extLst>
                    <a:ext uri="{9D8B030D-6E8A-4147-A177-3AD203B41FA5}">
                      <a16:colId xmlns="" xmlns:a16="http://schemas.microsoft.com/office/drawing/2014/main" val="1888101302"/>
                    </a:ext>
                  </a:extLst>
                </a:gridCol>
                <a:gridCol w="1137299">
                  <a:extLst>
                    <a:ext uri="{9D8B030D-6E8A-4147-A177-3AD203B41FA5}">
                      <a16:colId xmlns="" xmlns:a16="http://schemas.microsoft.com/office/drawing/2014/main" val="879459217"/>
                    </a:ext>
                  </a:extLst>
                </a:gridCol>
                <a:gridCol w="1137299">
                  <a:extLst>
                    <a:ext uri="{9D8B030D-6E8A-4147-A177-3AD203B41FA5}">
                      <a16:colId xmlns="" xmlns:a16="http://schemas.microsoft.com/office/drawing/2014/main" val="241371339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类型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1</a:t>
                      </a:r>
                      <a:r>
                        <a:rPr lang="zh-CN" altLang="en-US" sz="2400" dirty="0"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个流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2</a:t>
                      </a:r>
                      <a:r>
                        <a:rPr lang="zh-CN" altLang="en-US" sz="2400" dirty="0"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个流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3</a:t>
                      </a:r>
                      <a:r>
                        <a:rPr lang="zh-CN" altLang="en-US" sz="2400" dirty="0"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个流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4</a:t>
                      </a:r>
                      <a:r>
                        <a:rPr lang="zh-CN" altLang="en-US" sz="2400" dirty="0"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个流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16</a:t>
                      </a:r>
                      <a:r>
                        <a:rPr lang="zh-CN" altLang="en-US" sz="2400" dirty="0"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个流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34811215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>
                          <a:latin typeface="Consolas" panose="020B0609020204030204" pitchFamily="49" charset="0"/>
                          <a:ea typeface="DengXian" panose="02010600030101010101" pitchFamily="2" charset="-122"/>
                        </a:rPr>
                        <a:t>1</a:t>
                      </a:r>
                      <a:r>
                        <a:rPr lang="zh-CN" altLang="en-US" sz="2400" b="1" dirty="0">
                          <a:latin typeface="Consolas" panose="020B0609020204030204" pitchFamily="49" charset="0"/>
                          <a:ea typeface="DengXian" panose="02010600030101010101" pitchFamily="2" charset="-122"/>
                        </a:rPr>
                        <a:t>→</a:t>
                      </a:r>
                      <a:r>
                        <a:rPr lang="en-US" altLang="zh-CN" sz="2400" b="1" dirty="0">
                          <a:latin typeface="Consolas" panose="020B0609020204030204" pitchFamily="49" charset="0"/>
                          <a:ea typeface="DengXian" panose="02010600030101010101" pitchFamily="2" charset="-122"/>
                        </a:rPr>
                        <a:t>4</a:t>
                      </a:r>
                      <a:endParaRPr lang="zh-CN" altLang="en-US" sz="2400" b="1" dirty="0"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Consolas" panose="020B0609020204030204" pitchFamily="49" charset="0"/>
                          <a:ea typeface="DengXian" panose="02010600030101010101" pitchFamily="2" charset="-122"/>
                        </a:rPr>
                        <a:t>9.30</a:t>
                      </a:r>
                      <a:endParaRPr lang="zh-CN" altLang="en-US" sz="2400" dirty="0">
                        <a:latin typeface="Consolas" panose="020B0609020204030204" pitchFamily="49" charset="0"/>
                        <a:ea typeface="DengXian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Consolas" panose="020B0609020204030204" pitchFamily="49" charset="0"/>
                          <a:ea typeface="DengXian" panose="02010600030101010101" pitchFamily="2" charset="-122"/>
                        </a:rPr>
                        <a:t>9.39</a:t>
                      </a:r>
                      <a:endParaRPr lang="zh-CN" altLang="en-US" sz="2400" dirty="0">
                        <a:latin typeface="Consolas" panose="020B0609020204030204" pitchFamily="49" charset="0"/>
                        <a:ea typeface="DengXian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Consolas" panose="020B0609020204030204" pitchFamily="49" charset="0"/>
                          <a:ea typeface="DengXian" panose="02010600030101010101" pitchFamily="2" charset="-122"/>
                        </a:rPr>
                        <a:t>9.39</a:t>
                      </a:r>
                      <a:endParaRPr lang="zh-CN" altLang="en-US" sz="2400" dirty="0">
                        <a:latin typeface="Consolas" panose="020B0609020204030204" pitchFamily="49" charset="0"/>
                        <a:ea typeface="DengXian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>
                          <a:latin typeface="Consolas" panose="020B0609020204030204" pitchFamily="49" charset="0"/>
                          <a:ea typeface="DengXian" panose="02010600030101010101" pitchFamily="2" charset="-122"/>
                        </a:rPr>
                        <a:t>9.40</a:t>
                      </a:r>
                      <a:endParaRPr lang="zh-CN" altLang="en-US" sz="2400" b="1" dirty="0">
                        <a:latin typeface="Consolas" panose="020B0609020204030204" pitchFamily="49" charset="0"/>
                        <a:ea typeface="DengXian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>
                          <a:latin typeface="Consolas" panose="020B0609020204030204" pitchFamily="49" charset="0"/>
                          <a:ea typeface="DengXian" panose="02010600030101010101" pitchFamily="2" charset="-122"/>
                        </a:rPr>
                        <a:t>9.40</a:t>
                      </a:r>
                      <a:endParaRPr lang="zh-CN" altLang="en-US" sz="2400" b="1" dirty="0">
                        <a:latin typeface="Consolas" panose="020B0609020204030204" pitchFamily="49" charset="0"/>
                        <a:ea typeface="DengXian" panose="0201060003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287203925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>
                          <a:latin typeface="Consolas" panose="020B0609020204030204" pitchFamily="49" charset="0"/>
                          <a:ea typeface="DengXian" panose="02010600030101010101" pitchFamily="2" charset="-122"/>
                        </a:rPr>
                        <a:t>1,2</a:t>
                      </a:r>
                      <a:r>
                        <a:rPr lang="zh-CN" altLang="en-US" sz="2400" b="1" dirty="0">
                          <a:latin typeface="Consolas" panose="020B0609020204030204" pitchFamily="49" charset="0"/>
                          <a:ea typeface="DengXian" panose="02010600030101010101" pitchFamily="2" charset="-122"/>
                        </a:rPr>
                        <a:t>→</a:t>
                      </a:r>
                      <a:r>
                        <a:rPr lang="en-US" altLang="zh-CN" sz="2400" b="1" dirty="0">
                          <a:latin typeface="Consolas" panose="020B0609020204030204" pitchFamily="49" charset="0"/>
                          <a:ea typeface="DengXian" panose="02010600030101010101" pitchFamily="2" charset="-122"/>
                        </a:rPr>
                        <a:t>4</a:t>
                      </a:r>
                      <a:endParaRPr lang="zh-CN" altLang="en-US" sz="2400" b="1" dirty="0"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Consolas" panose="020B0609020204030204" pitchFamily="49" charset="0"/>
                          <a:ea typeface="DengXian" panose="02010600030101010101" pitchFamily="2" charset="-122"/>
                        </a:rPr>
                        <a:t>8.30</a:t>
                      </a:r>
                      <a:endParaRPr lang="zh-CN" altLang="en-US" sz="2400" dirty="0">
                        <a:latin typeface="Consolas" panose="020B0609020204030204" pitchFamily="49" charset="0"/>
                        <a:ea typeface="DengXian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Consolas" panose="020B0609020204030204" pitchFamily="49" charset="0"/>
                          <a:ea typeface="DengXian" panose="02010600030101010101" pitchFamily="2" charset="-122"/>
                        </a:rPr>
                        <a:t>8.79</a:t>
                      </a:r>
                      <a:endParaRPr lang="zh-CN" altLang="en-US" sz="2400" dirty="0">
                        <a:latin typeface="Consolas" panose="020B0609020204030204" pitchFamily="49" charset="0"/>
                        <a:ea typeface="DengXian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Consolas" panose="020B0609020204030204" pitchFamily="49" charset="0"/>
                          <a:ea typeface="DengXian" panose="02010600030101010101" pitchFamily="2" charset="-122"/>
                        </a:rPr>
                        <a:t>9.09</a:t>
                      </a:r>
                      <a:endParaRPr lang="zh-CN" altLang="en-US" sz="2400" dirty="0">
                        <a:latin typeface="Consolas" panose="020B0609020204030204" pitchFamily="49" charset="0"/>
                        <a:ea typeface="DengXian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onsolas" panose="020B0609020204030204" pitchFamily="49" charset="0"/>
                          <a:ea typeface="DengXian" panose="02010600030101010101" pitchFamily="2" charset="-122"/>
                        </a:rPr>
                        <a:t>未测试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onsolas" panose="020B0609020204030204" pitchFamily="49" charset="0"/>
                          <a:ea typeface="DengXian" panose="02010600030101010101" pitchFamily="2" charset="-122"/>
                        </a:rPr>
                        <a:t>未测试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32779231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>
                          <a:latin typeface="Consolas" panose="020B0609020204030204" pitchFamily="49" charset="0"/>
                          <a:ea typeface="DengXian" panose="02010600030101010101" pitchFamily="2" charset="-122"/>
                        </a:rPr>
                        <a:t>1,2,3</a:t>
                      </a:r>
                      <a:r>
                        <a:rPr lang="zh-CN" altLang="en-US" sz="2400" b="1" dirty="0">
                          <a:latin typeface="Consolas" panose="020B0609020204030204" pitchFamily="49" charset="0"/>
                          <a:ea typeface="DengXian" panose="02010600030101010101" pitchFamily="2" charset="-122"/>
                        </a:rPr>
                        <a:t>→</a:t>
                      </a:r>
                      <a:r>
                        <a:rPr lang="en-US" altLang="zh-CN" sz="2400" b="1" dirty="0">
                          <a:latin typeface="Consolas" panose="020B0609020204030204" pitchFamily="49" charset="0"/>
                          <a:ea typeface="DengXian" panose="02010600030101010101" pitchFamily="2" charset="-122"/>
                        </a:rPr>
                        <a:t>4</a:t>
                      </a:r>
                      <a:endParaRPr lang="zh-CN" altLang="en-US" sz="2400" b="1" dirty="0"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Consolas" panose="020B0609020204030204" pitchFamily="49" charset="0"/>
                          <a:ea typeface="DengXian" panose="02010600030101010101" pitchFamily="2" charset="-122"/>
                        </a:rPr>
                        <a:t>8.03</a:t>
                      </a:r>
                      <a:endParaRPr lang="zh-CN" altLang="en-US" sz="2400" dirty="0">
                        <a:latin typeface="Consolas" panose="020B0609020204030204" pitchFamily="49" charset="0"/>
                        <a:ea typeface="DengXian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Consolas" panose="020B0609020204030204" pitchFamily="49" charset="0"/>
                          <a:ea typeface="DengXian" panose="02010600030101010101" pitchFamily="2" charset="-122"/>
                        </a:rPr>
                        <a:t>8.41</a:t>
                      </a:r>
                      <a:endParaRPr lang="zh-CN" altLang="en-US" sz="2400" dirty="0">
                        <a:latin typeface="Consolas" panose="020B0609020204030204" pitchFamily="49" charset="0"/>
                        <a:ea typeface="DengXian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Consolas" panose="020B0609020204030204" pitchFamily="49" charset="0"/>
                          <a:ea typeface="DengXian" panose="02010600030101010101" pitchFamily="2" charset="-122"/>
                        </a:rPr>
                        <a:t>8.44</a:t>
                      </a:r>
                      <a:endParaRPr lang="zh-CN" altLang="en-US" sz="2400" dirty="0">
                        <a:latin typeface="Consolas" panose="020B0609020204030204" pitchFamily="49" charset="0"/>
                        <a:ea typeface="DengXian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onsolas" panose="020B0609020204030204" pitchFamily="49" charset="0"/>
                          <a:ea typeface="DengXian" panose="02010600030101010101" pitchFamily="2" charset="-122"/>
                        </a:rPr>
                        <a:t>未测试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onsolas" panose="020B0609020204030204" pitchFamily="49" charset="0"/>
                          <a:ea typeface="DengXian" panose="02010600030101010101" pitchFamily="2" charset="-122"/>
                        </a:rPr>
                        <a:t>未测试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693949735"/>
                  </a:ext>
                </a:extLst>
              </a:tr>
            </a:tbl>
          </a:graphicData>
        </a:graphic>
      </p:graphicFrame>
      <p:sp>
        <p:nvSpPr>
          <p:cNvPr id="4" name="文本框 3">
            <a:extLst>
              <a:ext uri="{FF2B5EF4-FFF2-40B4-BE49-F238E27FC236}">
                <a16:creationId xmlns="" xmlns:a16="http://schemas.microsoft.com/office/drawing/2014/main" id="{07110C61-2A05-4FE9-AFAD-E51AC26EA954}"/>
              </a:ext>
            </a:extLst>
          </p:cNvPr>
          <p:cNvSpPr txBox="1"/>
          <p:nvPr/>
        </p:nvSpPr>
        <p:spPr>
          <a:xfrm>
            <a:off x="2374581" y="5811051"/>
            <a:ext cx="43845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流：每个发送方的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TCP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连接数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/>
            </a:r>
            <a:br>
              <a:rPr lang="en-US" altLang="zh-CN" dirty="0">
                <a:solidFill>
                  <a:schemeClr val="bg1">
                    <a:lumMod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</a:b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表格内容：接收方总数据传输率（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Gbps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）</a:t>
            </a:r>
          </a:p>
        </p:txBody>
      </p:sp>
      <p:cxnSp>
        <p:nvCxnSpPr>
          <p:cNvPr id="25" name="曲线连接符 5">
            <a:extLst>
              <a:ext uri="{FF2B5EF4-FFF2-40B4-BE49-F238E27FC236}">
                <a16:creationId xmlns="" xmlns:a16="http://schemas.microsoft.com/office/drawing/2014/main" id="{79B69371-9303-418D-BC53-C9708DF352F8}"/>
              </a:ext>
            </a:extLst>
          </p:cNvPr>
          <p:cNvCxnSpPr>
            <a:cxnSpLocks/>
          </p:cNvCxnSpPr>
          <p:nvPr/>
        </p:nvCxnSpPr>
        <p:spPr>
          <a:xfrm rot="16200000" flipH="1">
            <a:off x="9444829" y="3694228"/>
            <a:ext cx="769198" cy="1497987"/>
          </a:xfrm>
          <a:prstGeom prst="curved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曲线连接符 27">
            <a:extLst>
              <a:ext uri="{FF2B5EF4-FFF2-40B4-BE49-F238E27FC236}">
                <a16:creationId xmlns="" xmlns:a16="http://schemas.microsoft.com/office/drawing/2014/main" id="{5B671191-2EC5-4120-9F58-5CA4E65AD45A}"/>
              </a:ext>
            </a:extLst>
          </p:cNvPr>
          <p:cNvCxnSpPr>
            <a:cxnSpLocks/>
          </p:cNvCxnSpPr>
          <p:nvPr/>
        </p:nvCxnSpPr>
        <p:spPr>
          <a:xfrm rot="5400000">
            <a:off x="10193823" y="4443222"/>
            <a:ext cx="769198" cy="12700"/>
          </a:xfrm>
          <a:prstGeom prst="curved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曲线连接符 28">
            <a:extLst>
              <a:ext uri="{FF2B5EF4-FFF2-40B4-BE49-F238E27FC236}">
                <a16:creationId xmlns="" xmlns:a16="http://schemas.microsoft.com/office/drawing/2014/main" id="{E1C2AE2A-3E7C-4B00-B976-3D481526B8FA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9829428" y="4078828"/>
            <a:ext cx="12700" cy="1497987"/>
          </a:xfrm>
          <a:prstGeom prst="curvedConnector3">
            <a:avLst>
              <a:gd name="adj1" fmla="val 1800000"/>
            </a:avLst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22242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文本框 24">
            <a:extLst>
              <a:ext uri="{FF2B5EF4-FFF2-40B4-BE49-F238E27FC236}">
                <a16:creationId xmlns="" xmlns:a16="http://schemas.microsoft.com/office/drawing/2014/main" id="{06AF0364-5B7E-46D2-9084-100F58CC85B3}"/>
              </a:ext>
            </a:extLst>
          </p:cNvPr>
          <p:cNvSpPr txBox="1"/>
          <p:nvPr/>
        </p:nvSpPr>
        <p:spPr>
          <a:xfrm>
            <a:off x="8331440" y="3903267"/>
            <a:ext cx="14800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dirty="0">
                <a:latin typeface="DengXian" panose="02010600030101010101" pitchFamily="2" charset="-122"/>
                <a:ea typeface="DengXian" panose="02010600030101010101" pitchFamily="2" charset="-122"/>
              </a:rPr>
              <a:t>IPv4</a:t>
            </a:r>
            <a:endParaRPr kumimoji="1" lang="zh-CN" altLang="en-US" sz="2400" dirty="0"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="" xmlns:a16="http://schemas.microsoft.com/office/drawing/2014/main" id="{4A9E820F-4249-7C4C-9BAF-C41179731C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9"/>
            <a:ext cx="8825659" cy="706964"/>
          </a:xfrm>
        </p:spPr>
        <p:txBody>
          <a:bodyPr/>
          <a:lstStyle/>
          <a:p>
            <a:r>
              <a:rPr kumimoji="1" lang="zh-CN" altLang="en-US" sz="4800" dirty="0"/>
              <a:t>性能评估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CCF2B8A4-FD80-8944-80CE-DB2E49EA30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949700"/>
          </a:xfrm>
        </p:spPr>
        <p:txBody>
          <a:bodyPr>
            <a:normAutofit/>
          </a:bodyPr>
          <a:lstStyle/>
          <a:p>
            <a:r>
              <a:rPr kumimoji="1" lang="en-US" altLang="zh-CN" sz="3200" dirty="0"/>
              <a:t>IPv4—IPv6</a:t>
            </a:r>
            <a:r>
              <a:rPr kumimoji="1" lang="zh-CN" altLang="en-US" sz="3200" dirty="0" smtClean="0"/>
              <a:t>翻译</a:t>
            </a:r>
            <a:r>
              <a:rPr kumimoji="1" lang="zh-CN" altLang="en-US" sz="3200" dirty="0"/>
              <a:t>测试</a:t>
            </a:r>
            <a:endParaRPr kumimoji="1" lang="en-US" altLang="zh-CN" sz="3200" dirty="0"/>
          </a:p>
          <a:p>
            <a:endParaRPr kumimoji="1" lang="en-US" altLang="zh-CN" sz="3200" dirty="0"/>
          </a:p>
        </p:txBody>
      </p:sp>
      <p:grpSp>
        <p:nvGrpSpPr>
          <p:cNvPr id="17" name="组合 16">
            <a:extLst>
              <a:ext uri="{FF2B5EF4-FFF2-40B4-BE49-F238E27FC236}">
                <a16:creationId xmlns="" xmlns:a16="http://schemas.microsoft.com/office/drawing/2014/main" id="{240DBEEA-733D-7F42-8182-FAD75DE1A0AD}"/>
              </a:ext>
            </a:extLst>
          </p:cNvPr>
          <p:cNvGrpSpPr/>
          <p:nvPr/>
        </p:nvGrpSpPr>
        <p:grpSpPr>
          <a:xfrm>
            <a:off x="8331441" y="2560636"/>
            <a:ext cx="1497987" cy="1497987"/>
            <a:chOff x="5567783" y="2410336"/>
            <a:chExt cx="1497987" cy="1497987"/>
          </a:xfrm>
        </p:grpSpPr>
        <p:pic>
          <p:nvPicPr>
            <p:cNvPr id="5" name="图形 4" descr="监视器">
              <a:extLst>
                <a:ext uri="{FF2B5EF4-FFF2-40B4-BE49-F238E27FC236}">
                  <a16:creationId xmlns="" xmlns:a16="http://schemas.microsoft.com/office/drawing/2014/main" id="{C049AFDC-2CD3-8D42-A49B-201419AB970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567783" y="2410336"/>
              <a:ext cx="1497987" cy="1497987"/>
            </a:xfrm>
            <a:prstGeom prst="rect">
              <a:avLst/>
            </a:prstGeom>
          </p:spPr>
        </p:pic>
        <p:sp>
          <p:nvSpPr>
            <p:cNvPr id="10" name="文本框 9">
              <a:extLst>
                <a:ext uri="{FF2B5EF4-FFF2-40B4-BE49-F238E27FC236}">
                  <a16:creationId xmlns="" xmlns:a16="http://schemas.microsoft.com/office/drawing/2014/main" id="{754A538C-90EE-FC45-A272-1D007BB2C307}"/>
                </a:ext>
              </a:extLst>
            </p:cNvPr>
            <p:cNvSpPr txBox="1"/>
            <p:nvPr/>
          </p:nvSpPr>
          <p:spPr>
            <a:xfrm>
              <a:off x="5567783" y="2834039"/>
              <a:ext cx="148009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2400" dirty="0">
                  <a:latin typeface="DengXian" panose="02010600030101010101" pitchFamily="2" charset="-122"/>
                  <a:ea typeface="DengXian" panose="02010600030101010101" pitchFamily="2" charset="-122"/>
                </a:rPr>
                <a:t>接口</a:t>
              </a:r>
              <a:r>
                <a:rPr kumimoji="1" lang="en-US" altLang="zh-CN" sz="2400" dirty="0">
                  <a:latin typeface="DengXian" panose="02010600030101010101" pitchFamily="2" charset="-122"/>
                  <a:ea typeface="DengXian" panose="02010600030101010101" pitchFamily="2" charset="-122"/>
                </a:rPr>
                <a:t>1</a:t>
              </a:r>
              <a:endParaRPr kumimoji="1" lang="zh-CN" altLang="en-US" sz="2400" dirty="0">
                <a:latin typeface="DengXian" panose="02010600030101010101" pitchFamily="2" charset="-122"/>
                <a:ea typeface="DengXian" panose="02010600030101010101" pitchFamily="2" charset="-122"/>
              </a:endParaRPr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="" xmlns:a16="http://schemas.microsoft.com/office/drawing/2014/main" id="{532015A6-1D56-7046-8109-2E9AFC325835}"/>
              </a:ext>
            </a:extLst>
          </p:cNvPr>
          <p:cNvGrpSpPr/>
          <p:nvPr/>
        </p:nvGrpSpPr>
        <p:grpSpPr>
          <a:xfrm>
            <a:off x="9829428" y="2560636"/>
            <a:ext cx="1497987" cy="1497987"/>
            <a:chOff x="5567783" y="2410336"/>
            <a:chExt cx="1497987" cy="1497987"/>
          </a:xfrm>
        </p:grpSpPr>
        <p:pic>
          <p:nvPicPr>
            <p:cNvPr id="19" name="图形 18" descr="监视器">
              <a:extLst>
                <a:ext uri="{FF2B5EF4-FFF2-40B4-BE49-F238E27FC236}">
                  <a16:creationId xmlns="" xmlns:a16="http://schemas.microsoft.com/office/drawing/2014/main" id="{F88FA782-7899-0044-A398-014E8D20C6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567783" y="2410336"/>
              <a:ext cx="1497987" cy="1497987"/>
            </a:xfrm>
            <a:prstGeom prst="rect">
              <a:avLst/>
            </a:prstGeom>
          </p:spPr>
        </p:pic>
        <p:sp>
          <p:nvSpPr>
            <p:cNvPr id="20" name="文本框 19">
              <a:extLst>
                <a:ext uri="{FF2B5EF4-FFF2-40B4-BE49-F238E27FC236}">
                  <a16:creationId xmlns="" xmlns:a16="http://schemas.microsoft.com/office/drawing/2014/main" id="{4151A8F0-2268-0B4D-A89B-0AE1E962AC1E}"/>
                </a:ext>
              </a:extLst>
            </p:cNvPr>
            <p:cNvSpPr txBox="1"/>
            <p:nvPr/>
          </p:nvSpPr>
          <p:spPr>
            <a:xfrm>
              <a:off x="5567783" y="2834039"/>
              <a:ext cx="148009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2400" dirty="0">
                  <a:latin typeface="DengXian" panose="02010600030101010101" pitchFamily="2" charset="-122"/>
                  <a:ea typeface="DengXian" panose="02010600030101010101" pitchFamily="2" charset="-122"/>
                </a:rPr>
                <a:t>接口</a:t>
              </a:r>
              <a:r>
                <a:rPr kumimoji="1" lang="en-US" altLang="zh-CN" sz="2400" dirty="0">
                  <a:latin typeface="DengXian" panose="02010600030101010101" pitchFamily="2" charset="-122"/>
                  <a:ea typeface="DengXian" panose="02010600030101010101" pitchFamily="2" charset="-122"/>
                </a:rPr>
                <a:t>2</a:t>
              </a:r>
              <a:endParaRPr kumimoji="1" lang="zh-CN" altLang="en-US" sz="2400" dirty="0">
                <a:latin typeface="DengXian" panose="02010600030101010101" pitchFamily="2" charset="-122"/>
                <a:ea typeface="DengXian" panose="02010600030101010101" pitchFamily="2" charset="-122"/>
              </a:endParaRPr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="" xmlns:a16="http://schemas.microsoft.com/office/drawing/2014/main" id="{A922C155-9AB7-7E42-938F-6211D6F48CD7}"/>
              </a:ext>
            </a:extLst>
          </p:cNvPr>
          <p:cNvGrpSpPr/>
          <p:nvPr/>
        </p:nvGrpSpPr>
        <p:grpSpPr>
          <a:xfrm>
            <a:off x="8331441" y="4827821"/>
            <a:ext cx="1497987" cy="1497987"/>
            <a:chOff x="5567783" y="2410336"/>
            <a:chExt cx="1497987" cy="1497987"/>
          </a:xfrm>
        </p:grpSpPr>
        <p:pic>
          <p:nvPicPr>
            <p:cNvPr id="23" name="图形 22" descr="监视器">
              <a:extLst>
                <a:ext uri="{FF2B5EF4-FFF2-40B4-BE49-F238E27FC236}">
                  <a16:creationId xmlns="" xmlns:a16="http://schemas.microsoft.com/office/drawing/2014/main" id="{F94D07F4-6E58-EC4E-A4D9-9FFE13CF93E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567783" y="2410336"/>
              <a:ext cx="1497987" cy="1497987"/>
            </a:xfrm>
            <a:prstGeom prst="rect">
              <a:avLst/>
            </a:prstGeom>
          </p:spPr>
        </p:pic>
        <p:sp>
          <p:nvSpPr>
            <p:cNvPr id="24" name="文本框 23">
              <a:extLst>
                <a:ext uri="{FF2B5EF4-FFF2-40B4-BE49-F238E27FC236}">
                  <a16:creationId xmlns="" xmlns:a16="http://schemas.microsoft.com/office/drawing/2014/main" id="{EE82A5BC-D9E6-0945-91E5-EE201F87F4C3}"/>
                </a:ext>
              </a:extLst>
            </p:cNvPr>
            <p:cNvSpPr txBox="1"/>
            <p:nvPr/>
          </p:nvSpPr>
          <p:spPr>
            <a:xfrm>
              <a:off x="5567783" y="2834039"/>
              <a:ext cx="148009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2400" dirty="0">
                  <a:latin typeface="DengXian" panose="02010600030101010101" pitchFamily="2" charset="-122"/>
                  <a:ea typeface="DengXian" panose="02010600030101010101" pitchFamily="2" charset="-122"/>
                </a:rPr>
                <a:t>接口</a:t>
              </a:r>
              <a:r>
                <a:rPr kumimoji="1" lang="en-US" altLang="zh-CN" sz="2400" dirty="0">
                  <a:latin typeface="DengXian" panose="02010600030101010101" pitchFamily="2" charset="-122"/>
                  <a:ea typeface="DengXian" panose="02010600030101010101" pitchFamily="2" charset="-122"/>
                </a:rPr>
                <a:t>3</a:t>
              </a:r>
              <a:endParaRPr kumimoji="1" lang="zh-CN" altLang="en-US" sz="2400" dirty="0">
                <a:latin typeface="DengXian" panose="02010600030101010101" pitchFamily="2" charset="-122"/>
                <a:ea typeface="DengXian" panose="02010600030101010101" pitchFamily="2" charset="-122"/>
              </a:endParaRPr>
            </a:p>
          </p:txBody>
        </p:sp>
      </p:grpSp>
      <p:grpSp>
        <p:nvGrpSpPr>
          <p:cNvPr id="31" name="组合 30">
            <a:extLst>
              <a:ext uri="{FF2B5EF4-FFF2-40B4-BE49-F238E27FC236}">
                <a16:creationId xmlns="" xmlns:a16="http://schemas.microsoft.com/office/drawing/2014/main" id="{1DD14120-3C15-F24A-8BCF-D048F03ECED0}"/>
              </a:ext>
            </a:extLst>
          </p:cNvPr>
          <p:cNvGrpSpPr/>
          <p:nvPr/>
        </p:nvGrpSpPr>
        <p:grpSpPr>
          <a:xfrm>
            <a:off x="9829428" y="4827821"/>
            <a:ext cx="1497987" cy="1497987"/>
            <a:chOff x="5567783" y="2410336"/>
            <a:chExt cx="1497987" cy="1497987"/>
          </a:xfrm>
        </p:grpSpPr>
        <p:pic>
          <p:nvPicPr>
            <p:cNvPr id="32" name="图形 31" descr="监视器">
              <a:extLst>
                <a:ext uri="{FF2B5EF4-FFF2-40B4-BE49-F238E27FC236}">
                  <a16:creationId xmlns="" xmlns:a16="http://schemas.microsoft.com/office/drawing/2014/main" id="{1B254000-533E-7346-ABD1-8C8BDC16D2A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567783" y="2410336"/>
              <a:ext cx="1497987" cy="1497987"/>
            </a:xfrm>
            <a:prstGeom prst="rect">
              <a:avLst/>
            </a:prstGeom>
          </p:spPr>
        </p:pic>
        <p:sp>
          <p:nvSpPr>
            <p:cNvPr id="33" name="文本框 32">
              <a:extLst>
                <a:ext uri="{FF2B5EF4-FFF2-40B4-BE49-F238E27FC236}">
                  <a16:creationId xmlns="" xmlns:a16="http://schemas.microsoft.com/office/drawing/2014/main" id="{C4C0A858-E423-8D46-AF29-72FAC167CF72}"/>
                </a:ext>
              </a:extLst>
            </p:cNvPr>
            <p:cNvSpPr txBox="1"/>
            <p:nvPr/>
          </p:nvSpPr>
          <p:spPr>
            <a:xfrm>
              <a:off x="5567783" y="2834039"/>
              <a:ext cx="148009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2400" dirty="0">
                  <a:latin typeface="DengXian" panose="02010600030101010101" pitchFamily="2" charset="-122"/>
                  <a:ea typeface="DengXian" panose="02010600030101010101" pitchFamily="2" charset="-122"/>
                </a:rPr>
                <a:t>接口</a:t>
              </a:r>
              <a:r>
                <a:rPr kumimoji="1" lang="en-US" altLang="zh-CN" sz="2400" dirty="0">
                  <a:latin typeface="DengXian" panose="02010600030101010101" pitchFamily="2" charset="-122"/>
                  <a:ea typeface="DengXian" panose="02010600030101010101" pitchFamily="2" charset="-122"/>
                </a:rPr>
                <a:t>4</a:t>
              </a:r>
              <a:endParaRPr kumimoji="1" lang="zh-CN" altLang="en-US" sz="2400" dirty="0">
                <a:latin typeface="DengXian" panose="02010600030101010101" pitchFamily="2" charset="-122"/>
                <a:ea typeface="DengXian" panose="02010600030101010101" pitchFamily="2" charset="-122"/>
              </a:endParaRPr>
            </a:p>
          </p:txBody>
        </p:sp>
      </p:grpSp>
      <p:cxnSp>
        <p:nvCxnSpPr>
          <p:cNvPr id="6" name="曲线连接符 5">
            <a:extLst>
              <a:ext uri="{FF2B5EF4-FFF2-40B4-BE49-F238E27FC236}">
                <a16:creationId xmlns="" xmlns:a16="http://schemas.microsoft.com/office/drawing/2014/main" id="{9E5EE4C2-C494-3C4A-8542-0857AD2B42E5}"/>
              </a:ext>
            </a:extLst>
          </p:cNvPr>
          <p:cNvCxnSpPr>
            <a:stCxn id="5" idx="0"/>
            <a:endCxn id="19" idx="0"/>
          </p:cNvCxnSpPr>
          <p:nvPr/>
        </p:nvCxnSpPr>
        <p:spPr>
          <a:xfrm rot="5400000" flipH="1" flipV="1">
            <a:off x="9829428" y="1811643"/>
            <a:ext cx="12700" cy="1497987"/>
          </a:xfrm>
          <a:prstGeom prst="curvedConnector3">
            <a:avLst>
              <a:gd name="adj1" fmla="val 1800000"/>
            </a:avLst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26" name="内容占位符 3">
            <a:extLst>
              <a:ext uri="{FF2B5EF4-FFF2-40B4-BE49-F238E27FC236}">
                <a16:creationId xmlns="" xmlns:a16="http://schemas.microsoft.com/office/drawing/2014/main" id="{5BA6D37F-ECA7-C940-B7EA-0A986DA9E7F3}"/>
              </a:ext>
            </a:extLst>
          </p:cNvPr>
          <p:cNvGraphicFramePr>
            <a:graphicFrameLocks/>
          </p:cNvGraphicFramePr>
          <p:nvPr/>
        </p:nvGraphicFramePr>
        <p:xfrm>
          <a:off x="1154951" y="3207513"/>
          <a:ext cx="6823794" cy="292608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137299">
                  <a:extLst>
                    <a:ext uri="{9D8B030D-6E8A-4147-A177-3AD203B41FA5}">
                      <a16:colId xmlns="" xmlns:a16="http://schemas.microsoft.com/office/drawing/2014/main" val="4231398427"/>
                    </a:ext>
                  </a:extLst>
                </a:gridCol>
                <a:gridCol w="1137299">
                  <a:extLst>
                    <a:ext uri="{9D8B030D-6E8A-4147-A177-3AD203B41FA5}">
                      <a16:colId xmlns="" xmlns:a16="http://schemas.microsoft.com/office/drawing/2014/main" val="2109987480"/>
                    </a:ext>
                  </a:extLst>
                </a:gridCol>
                <a:gridCol w="1137299">
                  <a:extLst>
                    <a:ext uri="{9D8B030D-6E8A-4147-A177-3AD203B41FA5}">
                      <a16:colId xmlns="" xmlns:a16="http://schemas.microsoft.com/office/drawing/2014/main" val="4105736621"/>
                    </a:ext>
                  </a:extLst>
                </a:gridCol>
                <a:gridCol w="1137299">
                  <a:extLst>
                    <a:ext uri="{9D8B030D-6E8A-4147-A177-3AD203B41FA5}">
                      <a16:colId xmlns="" xmlns:a16="http://schemas.microsoft.com/office/drawing/2014/main" val="1888101302"/>
                    </a:ext>
                  </a:extLst>
                </a:gridCol>
                <a:gridCol w="1137299">
                  <a:extLst>
                    <a:ext uri="{9D8B030D-6E8A-4147-A177-3AD203B41FA5}">
                      <a16:colId xmlns="" xmlns:a16="http://schemas.microsoft.com/office/drawing/2014/main" val="879459217"/>
                    </a:ext>
                  </a:extLst>
                </a:gridCol>
                <a:gridCol w="1137299">
                  <a:extLst>
                    <a:ext uri="{9D8B030D-6E8A-4147-A177-3AD203B41FA5}">
                      <a16:colId xmlns="" xmlns:a16="http://schemas.microsoft.com/office/drawing/2014/main" val="241371339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类型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1</a:t>
                      </a:r>
                      <a:r>
                        <a:rPr lang="zh-CN" altLang="en-US" sz="2400" dirty="0"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个流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2</a:t>
                      </a:r>
                      <a:r>
                        <a:rPr lang="zh-CN" altLang="en-US" sz="2400" dirty="0"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个流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4</a:t>
                      </a:r>
                      <a:r>
                        <a:rPr lang="zh-CN" altLang="en-US" sz="2400" dirty="0"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个流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8</a:t>
                      </a:r>
                      <a:r>
                        <a:rPr lang="zh-CN" altLang="en-US" sz="2400" dirty="0"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个流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16</a:t>
                      </a:r>
                      <a:r>
                        <a:rPr lang="zh-CN" altLang="en-US" sz="2400" dirty="0"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个流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34811215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>
                          <a:latin typeface="Consolas" panose="020B0609020204030204" pitchFamily="49" charset="0"/>
                          <a:ea typeface="DengXian" panose="02010600030101010101" pitchFamily="2" charset="-122"/>
                        </a:rPr>
                        <a:t>2</a:t>
                      </a:r>
                      <a:r>
                        <a:rPr lang="zh-CN" altLang="en-US" sz="2400" b="1" dirty="0">
                          <a:latin typeface="Consolas" panose="020B0609020204030204" pitchFamily="49" charset="0"/>
                          <a:ea typeface="DengXian" panose="02010600030101010101" pitchFamily="2" charset="-122"/>
                        </a:rPr>
                        <a:t>→</a:t>
                      </a:r>
                      <a:r>
                        <a:rPr lang="en-US" altLang="zh-CN" sz="2400" b="1" dirty="0">
                          <a:latin typeface="Consolas" panose="020B0609020204030204" pitchFamily="49" charset="0"/>
                          <a:ea typeface="DengXian" panose="02010600030101010101" pitchFamily="2" charset="-122"/>
                        </a:rPr>
                        <a:t>1</a:t>
                      </a:r>
                      <a:r>
                        <a:rPr lang="en-US" altLang="zh-CN" sz="2400" b="1" dirty="0"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/>
                      </a:r>
                      <a:br>
                        <a:rPr lang="en-US" altLang="zh-CN" sz="2400" b="1" dirty="0"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</a:br>
                      <a:r>
                        <a:rPr lang="zh-CN" altLang="en-US" sz="2400" b="1" dirty="0"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单工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Consolas" panose="020B0609020204030204" pitchFamily="49" charset="0"/>
                          <a:ea typeface="DengXian" panose="02010600030101010101" pitchFamily="2" charset="-122"/>
                        </a:rPr>
                        <a:t>9.28</a:t>
                      </a:r>
                      <a:endParaRPr lang="zh-CN" altLang="en-US" sz="2400" dirty="0">
                        <a:latin typeface="Consolas" panose="020B0609020204030204" pitchFamily="49" charset="0"/>
                        <a:ea typeface="DengXian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Consolas" panose="020B0609020204030204" pitchFamily="49" charset="0"/>
                          <a:ea typeface="DengXian" panose="02010600030101010101" pitchFamily="2" charset="-122"/>
                        </a:rPr>
                        <a:t>9.28</a:t>
                      </a:r>
                      <a:endParaRPr lang="zh-CN" altLang="en-US" sz="2400" dirty="0">
                        <a:latin typeface="Consolas" panose="020B0609020204030204" pitchFamily="49" charset="0"/>
                        <a:ea typeface="DengXian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Consolas" panose="020B0609020204030204" pitchFamily="49" charset="0"/>
                          <a:ea typeface="DengXian" panose="02010600030101010101" pitchFamily="2" charset="-122"/>
                        </a:rPr>
                        <a:t>9.28</a:t>
                      </a:r>
                      <a:endParaRPr lang="zh-CN" altLang="en-US" sz="2400" dirty="0">
                        <a:latin typeface="Consolas" panose="020B0609020204030204" pitchFamily="49" charset="0"/>
                        <a:ea typeface="DengXian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Consolas" panose="020B0609020204030204" pitchFamily="49" charset="0"/>
                          <a:ea typeface="DengXian" panose="02010600030101010101" pitchFamily="2" charset="-122"/>
                        </a:rPr>
                        <a:t>9.28</a:t>
                      </a:r>
                      <a:endParaRPr lang="zh-CN" altLang="en-US" sz="2400" dirty="0">
                        <a:latin typeface="Consolas" panose="020B0609020204030204" pitchFamily="49" charset="0"/>
                        <a:ea typeface="DengXian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Consolas" panose="020B0609020204030204" pitchFamily="49" charset="0"/>
                          <a:ea typeface="DengXian" panose="02010600030101010101" pitchFamily="2" charset="-122"/>
                        </a:rPr>
                        <a:t>9.28</a:t>
                      </a:r>
                      <a:endParaRPr lang="zh-CN" altLang="en-US" sz="2400" dirty="0">
                        <a:latin typeface="Consolas" panose="020B0609020204030204" pitchFamily="49" charset="0"/>
                        <a:ea typeface="DengXian" panose="0201060003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287203925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>
                          <a:latin typeface="Consolas" panose="020B0609020204030204" pitchFamily="49" charset="0"/>
                          <a:ea typeface="DengXian" panose="02010600030101010101" pitchFamily="2" charset="-122"/>
                        </a:rPr>
                        <a:t>1</a:t>
                      </a:r>
                      <a:r>
                        <a:rPr lang="zh-CN" altLang="en-US" sz="2400" b="1" dirty="0">
                          <a:latin typeface="Consolas" panose="020B0609020204030204" pitchFamily="49" charset="0"/>
                          <a:ea typeface="DengXian" panose="02010600030101010101" pitchFamily="2" charset="-122"/>
                        </a:rPr>
                        <a:t>→</a:t>
                      </a:r>
                      <a:r>
                        <a:rPr lang="en-US" altLang="zh-CN" sz="2400" b="1" dirty="0">
                          <a:latin typeface="Consolas" panose="020B0609020204030204" pitchFamily="49" charset="0"/>
                          <a:ea typeface="DengXian" panose="02010600030101010101" pitchFamily="2" charset="-122"/>
                        </a:rPr>
                        <a:t>2</a:t>
                      </a:r>
                      <a:r>
                        <a:rPr lang="en-US" altLang="zh-CN" sz="2400" b="1" dirty="0"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/>
                      </a:r>
                      <a:br>
                        <a:rPr lang="en-US" altLang="zh-CN" sz="2400" b="1" dirty="0"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</a:br>
                      <a:r>
                        <a:rPr lang="zh-CN" altLang="en-US" sz="2400" b="1" dirty="0"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单工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Consolas" panose="020B0609020204030204" pitchFamily="49" charset="0"/>
                          <a:ea typeface="DengXian" panose="02010600030101010101" pitchFamily="2" charset="-122"/>
                        </a:rPr>
                        <a:t>8.41</a:t>
                      </a:r>
                      <a:endParaRPr lang="zh-CN" altLang="en-US" sz="2400" dirty="0">
                        <a:latin typeface="Consolas" panose="020B0609020204030204" pitchFamily="49" charset="0"/>
                        <a:ea typeface="DengXian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Consolas" panose="020B0609020204030204" pitchFamily="49" charset="0"/>
                          <a:ea typeface="DengXian" panose="02010600030101010101" pitchFamily="2" charset="-122"/>
                        </a:rPr>
                        <a:t>8.42</a:t>
                      </a:r>
                      <a:endParaRPr lang="zh-CN" altLang="en-US" sz="2400" dirty="0">
                        <a:latin typeface="Consolas" panose="020B0609020204030204" pitchFamily="49" charset="0"/>
                        <a:ea typeface="DengXian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Consolas" panose="020B0609020204030204" pitchFamily="49" charset="0"/>
                          <a:ea typeface="DengXian" panose="02010600030101010101" pitchFamily="2" charset="-122"/>
                        </a:rPr>
                        <a:t>8.64</a:t>
                      </a:r>
                      <a:endParaRPr lang="zh-CN" altLang="en-US" sz="2400" dirty="0">
                        <a:latin typeface="Consolas" panose="020B0609020204030204" pitchFamily="49" charset="0"/>
                        <a:ea typeface="DengXian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Consolas" panose="020B0609020204030204" pitchFamily="49" charset="0"/>
                          <a:ea typeface="DengXian" panose="02010600030101010101" pitchFamily="2" charset="-122"/>
                        </a:rPr>
                        <a:t>9.10</a:t>
                      </a:r>
                      <a:endParaRPr lang="zh-CN" altLang="en-US" sz="2400" dirty="0">
                        <a:latin typeface="Consolas" panose="020B0609020204030204" pitchFamily="49" charset="0"/>
                        <a:ea typeface="DengXian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Consolas" panose="020B0609020204030204" pitchFamily="49" charset="0"/>
                          <a:ea typeface="DengXian" panose="02010600030101010101" pitchFamily="2" charset="-122"/>
                        </a:rPr>
                        <a:t>9.25</a:t>
                      </a:r>
                      <a:endParaRPr lang="zh-CN" altLang="en-US" sz="2400" dirty="0">
                        <a:latin typeface="Consolas" panose="020B0609020204030204" pitchFamily="49" charset="0"/>
                        <a:ea typeface="DengXian" panose="0201060003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99454375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>
                          <a:latin typeface="Consolas" panose="020B0609020204030204" pitchFamily="49" charset="0"/>
                          <a:ea typeface="DengXian" panose="02010600030101010101" pitchFamily="2" charset="-122"/>
                        </a:rPr>
                        <a:t>1↔2</a:t>
                      </a:r>
                      <a:r>
                        <a:rPr lang="en-US" altLang="zh-CN" sz="2400" b="1" dirty="0"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/>
                      </a:r>
                      <a:br>
                        <a:rPr lang="en-US" altLang="zh-CN" sz="2400" b="1" dirty="0"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</a:br>
                      <a:r>
                        <a:rPr lang="zh-CN" altLang="en-US" sz="2400" b="1" dirty="0"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全双工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Consolas" panose="020B0609020204030204" pitchFamily="49" charset="0"/>
                          <a:ea typeface="DengXian" panose="02010600030101010101" pitchFamily="2" charset="-122"/>
                        </a:rPr>
                        <a:t>13.65</a:t>
                      </a:r>
                      <a:endParaRPr lang="zh-CN" altLang="en-US" sz="2400" dirty="0">
                        <a:latin typeface="Consolas" panose="020B0609020204030204" pitchFamily="49" charset="0"/>
                        <a:ea typeface="DengXian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Consolas" panose="020B0609020204030204" pitchFamily="49" charset="0"/>
                          <a:ea typeface="DengXian" panose="02010600030101010101" pitchFamily="2" charset="-122"/>
                        </a:rPr>
                        <a:t>14.00</a:t>
                      </a:r>
                      <a:endParaRPr lang="zh-CN" altLang="en-US" sz="2400" dirty="0">
                        <a:latin typeface="Consolas" panose="020B0609020204030204" pitchFamily="49" charset="0"/>
                        <a:ea typeface="DengXian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onsolas" panose="020B0609020204030204" pitchFamily="49" charset="0"/>
                          <a:ea typeface="DengXian" panose="02010600030101010101" pitchFamily="2" charset="-122"/>
                        </a:rPr>
                        <a:t>未测试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onsolas" panose="020B0609020204030204" pitchFamily="49" charset="0"/>
                          <a:ea typeface="DengXian" panose="02010600030101010101" pitchFamily="2" charset="-122"/>
                        </a:rPr>
                        <a:t>未测试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Consolas" panose="020B0609020204030204" pitchFamily="49" charset="0"/>
                          <a:ea typeface="DengXian" panose="02010600030101010101" pitchFamily="2" charset="-122"/>
                        </a:rPr>
                        <a:t>18.54</a:t>
                      </a:r>
                      <a:endParaRPr lang="zh-CN" altLang="en-US" sz="2400" dirty="0">
                        <a:latin typeface="Consolas" panose="020B0609020204030204" pitchFamily="49" charset="0"/>
                        <a:ea typeface="DengXian" panose="0201060003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693949735"/>
                  </a:ext>
                </a:extLst>
              </a:tr>
            </a:tbl>
          </a:graphicData>
        </a:graphic>
      </p:graphicFrame>
      <p:cxnSp>
        <p:nvCxnSpPr>
          <p:cNvPr id="21" name="曲线连接符 20">
            <a:extLst>
              <a:ext uri="{FF2B5EF4-FFF2-40B4-BE49-F238E27FC236}">
                <a16:creationId xmlns="" xmlns:a16="http://schemas.microsoft.com/office/drawing/2014/main" id="{182DE2FE-3847-4B66-A45B-814A60740AE5}"/>
              </a:ext>
            </a:extLst>
          </p:cNvPr>
          <p:cNvCxnSpPr>
            <a:cxnSpLocks/>
          </p:cNvCxnSpPr>
          <p:nvPr/>
        </p:nvCxnSpPr>
        <p:spPr>
          <a:xfrm rot="5400000">
            <a:off x="9829429" y="3536206"/>
            <a:ext cx="12700" cy="1497987"/>
          </a:xfrm>
          <a:prstGeom prst="curvedConnector3">
            <a:avLst>
              <a:gd name="adj1" fmla="val 1800000"/>
            </a:avLst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文本框 3">
            <a:extLst>
              <a:ext uri="{FF2B5EF4-FFF2-40B4-BE49-F238E27FC236}">
                <a16:creationId xmlns="" xmlns:a16="http://schemas.microsoft.com/office/drawing/2014/main" id="{07110C61-2A05-4FE9-AFAD-E51AC26EA954}"/>
              </a:ext>
            </a:extLst>
          </p:cNvPr>
          <p:cNvSpPr txBox="1"/>
          <p:nvPr/>
        </p:nvSpPr>
        <p:spPr>
          <a:xfrm>
            <a:off x="2720829" y="6159007"/>
            <a:ext cx="36920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流：每个方向的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TCP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连接数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/>
            </a:r>
            <a:br>
              <a:rPr lang="en-US" altLang="zh-CN" dirty="0">
                <a:solidFill>
                  <a:schemeClr val="bg1">
                    <a:lumMod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</a:b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表格内容：总数据传输率（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Gbps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）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="" xmlns:a16="http://schemas.microsoft.com/office/drawing/2014/main" id="{716F1C92-31C3-40B9-BC78-FA326FE6A7B7}"/>
              </a:ext>
            </a:extLst>
          </p:cNvPr>
          <p:cNvSpPr txBox="1"/>
          <p:nvPr/>
        </p:nvSpPr>
        <p:spPr>
          <a:xfrm>
            <a:off x="9835778" y="3903266"/>
            <a:ext cx="14800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dirty="0">
                <a:latin typeface="DengXian" panose="02010600030101010101" pitchFamily="2" charset="-122"/>
                <a:ea typeface="DengXian" panose="02010600030101010101" pitchFamily="2" charset="-122"/>
              </a:rPr>
              <a:t>IPv6</a:t>
            </a:r>
            <a:endParaRPr kumimoji="1" lang="zh-CN" altLang="en-US" sz="2400" dirty="0"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863016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4A9E820F-4249-7C4C-9BAF-C41179731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z="4800" dirty="0"/>
              <a:t>团队分工</a:t>
            </a:r>
          </a:p>
        </p:txBody>
      </p:sp>
      <p:graphicFrame>
        <p:nvGraphicFramePr>
          <p:cNvPr id="4" name="内容占位符 3">
            <a:extLst>
              <a:ext uri="{FF2B5EF4-FFF2-40B4-BE49-F238E27FC236}">
                <a16:creationId xmlns="" xmlns:a16="http://schemas.microsoft.com/office/drawing/2014/main" id="{E0259072-C3BD-3B46-A2F7-8B282E60FE0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32564089"/>
              </p:ext>
            </p:extLst>
          </p:nvPr>
        </p:nvGraphicFramePr>
        <p:xfrm>
          <a:off x="767443" y="2856592"/>
          <a:ext cx="10629899" cy="3258185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971800">
                  <a:extLst>
                    <a:ext uri="{9D8B030D-6E8A-4147-A177-3AD203B41FA5}">
                      <a16:colId xmlns="" xmlns:a16="http://schemas.microsoft.com/office/drawing/2014/main" val="4231398427"/>
                    </a:ext>
                  </a:extLst>
                </a:gridCol>
                <a:gridCol w="7658099">
                  <a:extLst>
                    <a:ext uri="{9D8B030D-6E8A-4147-A177-3AD203B41FA5}">
                      <a16:colId xmlns="" xmlns:a16="http://schemas.microsoft.com/office/drawing/2014/main" val="2109987480"/>
                    </a:ext>
                  </a:extLst>
                </a:gridCol>
              </a:tblGrid>
              <a:tr h="62738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dirty="0"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成员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dirty="0"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分工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3481121526"/>
                  </a:ext>
                </a:extLst>
              </a:tr>
              <a:tr h="87693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 smtClean="0"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twd2</a:t>
                      </a:r>
                      <a:endParaRPr lang="zh-CN" altLang="en-US" sz="2800" dirty="0"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dirty="0"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硬件逻辑设计与实现、</a:t>
                      </a:r>
                      <a:r>
                        <a:rPr lang="en-US" altLang="zh-CN" sz="2800" dirty="0"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C</a:t>
                      </a:r>
                      <a:r>
                        <a:rPr lang="zh-CN" altLang="en-US" sz="2800" dirty="0"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语言版软件设计与实现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2872039252"/>
                  </a:ext>
                </a:extLst>
              </a:tr>
              <a:tr h="87693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 smtClean="0"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wangrunji0408</a:t>
                      </a:r>
                      <a:endParaRPr lang="zh-CN" altLang="en-US" sz="2800" dirty="0"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ARP</a:t>
                      </a:r>
                      <a:r>
                        <a:rPr lang="zh-CN" altLang="en-US" sz="2800" dirty="0"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实现、</a:t>
                      </a:r>
                      <a:r>
                        <a:rPr lang="en-US" altLang="zh-CN" sz="2800" dirty="0"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Rust</a:t>
                      </a:r>
                      <a:r>
                        <a:rPr lang="zh-CN" altLang="en-US" sz="2800" dirty="0"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版软件设计与实现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693949735"/>
                  </a:ext>
                </a:extLst>
              </a:tr>
              <a:tr h="87693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 smtClean="0"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wangyisong1996</a:t>
                      </a:r>
                      <a:endParaRPr lang="zh-CN" altLang="en-US" sz="2800" dirty="0"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dirty="0"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进行性能评估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28864973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534154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BBD4A24D-E6B7-624F-8542-77973E366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z="4800" dirty="0"/>
              <a:t>谢谢。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5C27DEC7-CFC0-614D-86D7-6AAFEE233F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164460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4A9E820F-4249-7C4C-9BAF-C41179731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z="4800" dirty="0"/>
              <a:t>项目目标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CCF2B8A4-FD80-8944-80CE-DB2E49EA30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9878806" cy="3949700"/>
          </a:xfrm>
        </p:spPr>
        <p:txBody>
          <a:bodyPr>
            <a:normAutofit/>
          </a:bodyPr>
          <a:lstStyle/>
          <a:p>
            <a:r>
              <a:rPr kumimoji="1" lang="zh-CN" altLang="en-US" sz="3200" dirty="0"/>
              <a:t>本项目希望基于</a:t>
            </a:r>
            <a:r>
              <a:rPr kumimoji="1" lang="en-US" altLang="zh-CN" sz="3200" dirty="0"/>
              <a:t>FPGA</a:t>
            </a:r>
            <a:r>
              <a:rPr kumimoji="1" lang="zh-CN" altLang="en-US" sz="3200" dirty="0"/>
              <a:t>设计实现一个</a:t>
            </a:r>
            <a:r>
              <a:rPr kumimoji="1" lang="en-US" altLang="zh-CN" sz="3200" dirty="0"/>
              <a:t>IPv4—IPv6</a:t>
            </a:r>
            <a:r>
              <a:rPr kumimoji="1" lang="zh-CN" altLang="en-US" sz="3200" dirty="0"/>
              <a:t>协议翻译器（</a:t>
            </a:r>
            <a:r>
              <a:rPr kumimoji="1" lang="en-US" altLang="zh-CN" sz="3200" dirty="0"/>
              <a:t>NAT64</a:t>
            </a:r>
            <a:r>
              <a:rPr kumimoji="1" lang="zh-CN" altLang="en-US" sz="3200" dirty="0"/>
              <a:t>），实现</a:t>
            </a:r>
            <a:r>
              <a:rPr kumimoji="1" lang="en-US" altLang="zh-CN" sz="3200" dirty="0"/>
              <a:t>IPv4</a:t>
            </a:r>
            <a:r>
              <a:rPr kumimoji="1" lang="zh-CN" altLang="en-US" sz="3200" dirty="0"/>
              <a:t>网络与</a:t>
            </a:r>
            <a:r>
              <a:rPr kumimoji="1" lang="en-US" altLang="zh-CN" sz="3200" dirty="0"/>
              <a:t>IPv6</a:t>
            </a:r>
            <a:r>
              <a:rPr kumimoji="1" lang="zh-CN" altLang="en-US" sz="3200" dirty="0"/>
              <a:t>网络的高效互联互通。</a:t>
            </a:r>
          </a:p>
          <a:p>
            <a:r>
              <a:rPr kumimoji="1" lang="zh-CN" altLang="en-US" sz="3200" dirty="0"/>
              <a:t>具体而言，本项目希望在</a:t>
            </a:r>
            <a:r>
              <a:rPr kumimoji="1" lang="en-US" altLang="zh-CN" sz="3200" dirty="0"/>
              <a:t>FPGA</a:t>
            </a:r>
            <a:r>
              <a:rPr kumimoji="1" lang="zh-CN" altLang="en-US" sz="3200" dirty="0"/>
              <a:t>上实现：</a:t>
            </a:r>
            <a:endParaRPr kumimoji="1" lang="en-US" altLang="zh-CN" sz="3200" dirty="0"/>
          </a:p>
          <a:p>
            <a:pPr lvl="1">
              <a:buFont typeface="Wingdings" pitchFamily="2" charset="2"/>
              <a:buChar char="ü"/>
            </a:pPr>
            <a:r>
              <a:rPr kumimoji="1" lang="en-US" altLang="zh-CN" sz="3200" dirty="0"/>
              <a:t>IPv4</a:t>
            </a:r>
            <a:r>
              <a:rPr kumimoji="1" lang="zh-CN" altLang="en-US" sz="3200" dirty="0"/>
              <a:t>分组至</a:t>
            </a:r>
            <a:r>
              <a:rPr kumimoji="1" lang="en-US" altLang="zh-CN" sz="3200" dirty="0"/>
              <a:t>IPv6</a:t>
            </a:r>
            <a:r>
              <a:rPr kumimoji="1" lang="zh-CN" altLang="en-US" sz="3200" dirty="0"/>
              <a:t>分组的转换（翻译）；</a:t>
            </a:r>
            <a:endParaRPr kumimoji="1" lang="en-US" altLang="zh-CN" sz="3200" dirty="0"/>
          </a:p>
          <a:p>
            <a:pPr lvl="1">
              <a:buFont typeface="Wingdings" pitchFamily="2" charset="2"/>
              <a:buChar char="ü"/>
            </a:pPr>
            <a:r>
              <a:rPr kumimoji="1" lang="en-US" altLang="zh-CN" sz="3200" dirty="0"/>
              <a:t>IPv6</a:t>
            </a:r>
            <a:r>
              <a:rPr kumimoji="1" lang="zh-CN" altLang="en-US" sz="3200" dirty="0"/>
              <a:t>分组至</a:t>
            </a:r>
            <a:r>
              <a:rPr kumimoji="1" lang="en-US" altLang="zh-CN" sz="3200" dirty="0"/>
              <a:t>IPv4</a:t>
            </a:r>
            <a:r>
              <a:rPr kumimoji="1" lang="zh-CN" altLang="en-US" sz="3200" dirty="0"/>
              <a:t>分组的转换。</a:t>
            </a:r>
          </a:p>
          <a:p>
            <a:endParaRPr kumimoji="1"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7781866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4A9E820F-4249-7C4C-9BAF-C41179731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z="4800" dirty="0"/>
              <a:t>硬件设计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CCF2B8A4-FD80-8944-80CE-DB2E49EA30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5" y="2603500"/>
            <a:ext cx="4179046" cy="3949700"/>
          </a:xfrm>
        </p:spPr>
        <p:txBody>
          <a:bodyPr>
            <a:normAutofit/>
          </a:bodyPr>
          <a:lstStyle/>
          <a:p>
            <a:r>
              <a:rPr kumimoji="1" lang="zh-CN" altLang="en-US" sz="3200" dirty="0"/>
              <a:t>基于已有商品</a:t>
            </a:r>
            <a:r>
              <a:rPr kumimoji="1" lang="en-US" altLang="zh-CN" sz="3200" dirty="0"/>
              <a:t>FPGA</a:t>
            </a:r>
            <a:r>
              <a:rPr kumimoji="1" lang="zh-CN" altLang="en-US" sz="3200" dirty="0"/>
              <a:t>开发板（</a:t>
            </a:r>
            <a:r>
              <a:rPr kumimoji="1" lang="en-US" altLang="zh-CN" sz="3200" dirty="0"/>
              <a:t>1198</a:t>
            </a:r>
            <a:r>
              <a:rPr kumimoji="1" lang="zh-CN" altLang="en-US" sz="3200" dirty="0"/>
              <a:t>元）</a:t>
            </a:r>
            <a:endParaRPr kumimoji="1" lang="en-US" altLang="zh-CN" sz="3200" dirty="0"/>
          </a:p>
          <a:p>
            <a:r>
              <a:rPr kumimoji="1" lang="zh-CN" altLang="en-US" sz="3200" dirty="0"/>
              <a:t>大量利用已有</a:t>
            </a:r>
            <a:r>
              <a:rPr kumimoji="1" lang="en-US" altLang="zh-CN" sz="3200" dirty="0"/>
              <a:t>IP</a:t>
            </a:r>
            <a:r>
              <a:rPr kumimoji="1" lang="zh-CN" altLang="en-US" sz="3200" dirty="0"/>
              <a:t>核</a:t>
            </a:r>
            <a:endParaRPr kumimoji="1" lang="en-US" altLang="zh-CN" sz="3200" dirty="0"/>
          </a:p>
        </p:txBody>
      </p:sp>
      <p:pic>
        <p:nvPicPr>
          <p:cNvPr id="5" name="图片 4">
            <a:extLst>
              <a:ext uri="{FF2B5EF4-FFF2-40B4-BE49-F238E27FC236}">
                <a16:creationId xmlns="" xmlns:a16="http://schemas.microsoft.com/office/drawing/2014/main" id="{76D52BE1-854B-4F46-8EDC-D6C270A059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781" t="3656" r="11971"/>
          <a:stretch/>
        </p:blipFill>
        <p:spPr>
          <a:xfrm>
            <a:off x="6096000" y="1228632"/>
            <a:ext cx="6096000" cy="5629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2303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4A9E820F-4249-7C4C-9BAF-C41179731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z="4800" dirty="0"/>
              <a:t>硬件设计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="" xmlns:a16="http://schemas.microsoft.com/office/drawing/2014/main" id="{FBABF2E5-A245-034C-A5E4-8F4FA731FF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075"/>
          <a:stretch/>
        </p:blipFill>
        <p:spPr>
          <a:xfrm>
            <a:off x="4321038" y="0"/>
            <a:ext cx="5595775" cy="68580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="" xmlns:a16="http://schemas.microsoft.com/office/drawing/2014/main" id="{32E6A002-67B4-A14C-9CCA-E73CBD3CDF34}"/>
              </a:ext>
            </a:extLst>
          </p:cNvPr>
          <p:cNvSpPr/>
          <p:nvPr/>
        </p:nvSpPr>
        <p:spPr>
          <a:xfrm>
            <a:off x="9247239" y="0"/>
            <a:ext cx="2944761" cy="3274142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双波形 7">
            <a:extLst>
              <a:ext uri="{FF2B5EF4-FFF2-40B4-BE49-F238E27FC236}">
                <a16:creationId xmlns="" xmlns:a16="http://schemas.microsoft.com/office/drawing/2014/main" id="{0B921EE1-AF90-FB49-96F0-DE91F2097A88}"/>
              </a:ext>
            </a:extLst>
          </p:cNvPr>
          <p:cNvSpPr/>
          <p:nvPr/>
        </p:nvSpPr>
        <p:spPr>
          <a:xfrm rot="5400000">
            <a:off x="7657306" y="2391914"/>
            <a:ext cx="6858000" cy="2074172"/>
          </a:xfrm>
          <a:prstGeom prst="doubleWav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pipeline</a:t>
            </a:r>
            <a:endParaRPr kumimoji="1" lang="zh-CN" altLang="en-US" dirty="0"/>
          </a:p>
        </p:txBody>
      </p:sp>
      <p:sp>
        <p:nvSpPr>
          <p:cNvPr id="9" name="内容占位符 2">
            <a:extLst>
              <a:ext uri="{FF2B5EF4-FFF2-40B4-BE49-F238E27FC236}">
                <a16:creationId xmlns="" xmlns:a16="http://schemas.microsoft.com/office/drawing/2014/main" id="{061E8D79-8F29-B74C-93AB-67A3868A4A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8426" y="2603500"/>
            <a:ext cx="3783215" cy="3949700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kumimoji="1" lang="en-US" altLang="zh-CN" sz="3200" dirty="0"/>
              <a:t>42</a:t>
            </a:r>
            <a:r>
              <a:rPr kumimoji="1" lang="zh-CN" altLang="en-US" sz="3200" dirty="0"/>
              <a:t>级流水线</a:t>
            </a:r>
            <a:endParaRPr kumimoji="1" lang="en-US" altLang="zh-CN" sz="3200" dirty="0"/>
          </a:p>
          <a:p>
            <a:pPr>
              <a:buFont typeface="Wingdings" pitchFamily="2" charset="2"/>
              <a:buChar char="Ø"/>
            </a:pPr>
            <a:r>
              <a:rPr kumimoji="1" lang="en-US" altLang="zh-CN" sz="3200" dirty="0"/>
              <a:t>64</a:t>
            </a:r>
            <a:r>
              <a:rPr kumimoji="1" lang="zh-CN" altLang="en-US" sz="3200" dirty="0"/>
              <a:t>位</a:t>
            </a:r>
            <a:r>
              <a:rPr kumimoji="1" lang="en-US" altLang="zh-CN" sz="3200" dirty="0"/>
              <a:t>RISC-V</a:t>
            </a:r>
            <a:r>
              <a:rPr kumimoji="1" lang="zh-CN" altLang="en-US" sz="3200" dirty="0"/>
              <a:t>软核</a:t>
            </a:r>
            <a:endParaRPr kumimoji="1" lang="en-US" altLang="zh-CN" sz="3200" dirty="0"/>
          </a:p>
          <a:p>
            <a:pPr>
              <a:buFont typeface="Wingdings" pitchFamily="2" charset="2"/>
              <a:buChar char="Ø"/>
            </a:pPr>
            <a:r>
              <a:rPr kumimoji="1" lang="en-US" altLang="zh-CN" sz="3200" dirty="0"/>
              <a:t>4K</a:t>
            </a:r>
            <a:r>
              <a:rPr kumimoji="1" lang="zh-CN" altLang="en-US" sz="3200" dirty="0"/>
              <a:t>地址映射表</a:t>
            </a:r>
            <a:endParaRPr kumimoji="1" lang="en-US" altLang="zh-CN" sz="3200" dirty="0"/>
          </a:p>
          <a:p>
            <a:pPr>
              <a:buFont typeface="Wingdings" pitchFamily="2" charset="2"/>
              <a:buChar char="Ø"/>
            </a:pPr>
            <a:r>
              <a:rPr kumimoji="1" lang="en-US" altLang="zh-CN" sz="3200" dirty="0"/>
              <a:t>4K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MAC</a:t>
            </a:r>
            <a:r>
              <a:rPr kumimoji="1" lang="zh-CN" altLang="en-US" sz="3200" dirty="0"/>
              <a:t>地址表</a:t>
            </a:r>
            <a:endParaRPr kumimoji="1" lang="en-US" altLang="zh-CN" sz="3200" dirty="0"/>
          </a:p>
          <a:p>
            <a:pPr>
              <a:buFont typeface="Wingdings" pitchFamily="2" charset="2"/>
              <a:buChar char="Ø"/>
            </a:pPr>
            <a:r>
              <a:rPr kumimoji="1" lang="en-US" altLang="zh-CN" sz="3200" dirty="0"/>
              <a:t>1K</a:t>
            </a:r>
            <a:r>
              <a:rPr kumimoji="1" lang="zh-CN" altLang="en-US" sz="3200" dirty="0"/>
              <a:t>混合路由表</a:t>
            </a:r>
            <a:endParaRPr kumimoji="1" lang="en-US" altLang="zh-CN" sz="3200" dirty="0"/>
          </a:p>
          <a:p>
            <a:pPr>
              <a:buFont typeface="Wingdings" pitchFamily="2" charset="2"/>
              <a:buChar char="Ø"/>
            </a:pPr>
            <a:r>
              <a:rPr kumimoji="1" lang="en-US" altLang="zh-CN" sz="3200" dirty="0"/>
              <a:t>4</a:t>
            </a:r>
            <a:r>
              <a:rPr kumimoji="1" lang="zh-CN" altLang="en-US" sz="3200" dirty="0"/>
              <a:t>个</a:t>
            </a:r>
            <a:r>
              <a:rPr kumimoji="1" lang="en-US" altLang="zh-CN" sz="3200" dirty="0"/>
              <a:t>SFP+</a:t>
            </a:r>
            <a:r>
              <a:rPr kumimoji="1" lang="zh-CN" altLang="en-US" sz="3200" dirty="0"/>
              <a:t>万兆光口</a:t>
            </a:r>
            <a:endParaRPr kumimoji="1" lang="en-US" altLang="zh-CN" sz="3200" dirty="0"/>
          </a:p>
          <a:p>
            <a:endParaRPr kumimoji="1" lang="en-US" altLang="zh-CN" sz="3200" dirty="0"/>
          </a:p>
          <a:p>
            <a:endParaRPr kumimoji="1" lang="en-US" altLang="zh-CN" sz="3200" dirty="0"/>
          </a:p>
        </p:txBody>
      </p:sp>
    </p:spTree>
    <p:extLst>
      <p:ext uri="{BB962C8B-B14F-4D97-AF65-F5344CB8AC3E}">
        <p14:creationId xmlns:p14="http://schemas.microsoft.com/office/powerpoint/2010/main" val="27738379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4A9E820F-4249-7C4C-9BAF-C41179731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z="4800" dirty="0"/>
              <a:t>硬件设计 </a:t>
            </a:r>
            <a:r>
              <a:rPr kumimoji="1" lang="en-US" altLang="zh-CN" sz="4800" dirty="0"/>
              <a:t>–</a:t>
            </a:r>
            <a:r>
              <a:rPr kumimoji="1" lang="zh-CN" altLang="en-US" sz="4800" dirty="0"/>
              <a:t> 流水线设计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="" xmlns:a16="http://schemas.microsoft.com/office/drawing/2014/main" id="{D2546D08-5573-784F-89AA-7A0E46531E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122938"/>
            <a:ext cx="12192000" cy="2761393"/>
          </a:xfrm>
          <a:prstGeom prst="rect">
            <a:avLst/>
          </a:prstGeom>
        </p:spPr>
      </p:pic>
      <p:grpSp>
        <p:nvGrpSpPr>
          <p:cNvPr id="14" name="组合 13">
            <a:extLst>
              <a:ext uri="{FF2B5EF4-FFF2-40B4-BE49-F238E27FC236}">
                <a16:creationId xmlns="" xmlns:a16="http://schemas.microsoft.com/office/drawing/2014/main" id="{AC6803B4-5E01-AF4B-8299-706F1CFE9F68}"/>
              </a:ext>
            </a:extLst>
          </p:cNvPr>
          <p:cNvGrpSpPr/>
          <p:nvPr/>
        </p:nvGrpSpPr>
        <p:grpSpPr>
          <a:xfrm>
            <a:off x="930166" y="3310759"/>
            <a:ext cx="4745419" cy="3239141"/>
            <a:chOff x="930166" y="3310759"/>
            <a:chExt cx="4745419" cy="3239141"/>
          </a:xfrm>
        </p:grpSpPr>
        <p:pic>
          <p:nvPicPr>
            <p:cNvPr id="10" name="图片 9">
              <a:extLst>
                <a:ext uri="{FF2B5EF4-FFF2-40B4-BE49-F238E27FC236}">
                  <a16:creationId xmlns="" xmlns:a16="http://schemas.microsoft.com/office/drawing/2014/main" id="{5DE548BE-0044-3447-A7A0-94BAF39598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19013" y="3787178"/>
              <a:ext cx="3756572" cy="2762722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11" name="矩形 10">
              <a:extLst>
                <a:ext uri="{FF2B5EF4-FFF2-40B4-BE49-F238E27FC236}">
                  <a16:creationId xmlns="" xmlns:a16="http://schemas.microsoft.com/office/drawing/2014/main" id="{83056BA1-4AAA-A745-9D63-98A5F5ABE612}"/>
                </a:ext>
              </a:extLst>
            </p:cNvPr>
            <p:cNvSpPr/>
            <p:nvPr/>
          </p:nvSpPr>
          <p:spPr>
            <a:xfrm>
              <a:off x="930166" y="3310759"/>
              <a:ext cx="583324" cy="441434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13" name="直线箭头连接符 12">
              <a:extLst>
                <a:ext uri="{FF2B5EF4-FFF2-40B4-BE49-F238E27FC236}">
                  <a16:creationId xmlns="" xmlns:a16="http://schemas.microsoft.com/office/drawing/2014/main" id="{1E975F32-8D2D-9245-BA0D-E0F5B5D7EFA7}"/>
                </a:ext>
              </a:extLst>
            </p:cNvPr>
            <p:cNvCxnSpPr>
              <a:stCxn id="11" idx="2"/>
              <a:endCxn id="10" idx="1"/>
            </p:cNvCxnSpPr>
            <p:nvPr/>
          </p:nvCxnSpPr>
          <p:spPr>
            <a:xfrm>
              <a:off x="1221828" y="3752193"/>
              <a:ext cx="697185" cy="1416346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3" name="组合 22">
            <a:extLst>
              <a:ext uri="{FF2B5EF4-FFF2-40B4-BE49-F238E27FC236}">
                <a16:creationId xmlns="" xmlns:a16="http://schemas.microsoft.com/office/drawing/2014/main" id="{3FC2CE40-A752-0D4F-B78E-972489AF5D90}"/>
              </a:ext>
            </a:extLst>
          </p:cNvPr>
          <p:cNvGrpSpPr/>
          <p:nvPr/>
        </p:nvGrpSpPr>
        <p:grpSpPr>
          <a:xfrm>
            <a:off x="6146210" y="3704894"/>
            <a:ext cx="5236493" cy="2695022"/>
            <a:chOff x="6146210" y="3704894"/>
            <a:chExt cx="5236493" cy="2695022"/>
          </a:xfrm>
        </p:grpSpPr>
        <p:sp>
          <p:nvSpPr>
            <p:cNvPr id="15" name="矩形 14">
              <a:extLst>
                <a:ext uri="{FF2B5EF4-FFF2-40B4-BE49-F238E27FC236}">
                  <a16:creationId xmlns="" xmlns:a16="http://schemas.microsoft.com/office/drawing/2014/main" id="{39E89295-2977-D646-957E-7429104151B5}"/>
                </a:ext>
              </a:extLst>
            </p:cNvPr>
            <p:cNvSpPr/>
            <p:nvPr/>
          </p:nvSpPr>
          <p:spPr>
            <a:xfrm>
              <a:off x="10573407" y="3704894"/>
              <a:ext cx="809296" cy="599091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18" name="图片 17">
              <a:extLst>
                <a:ext uri="{FF2B5EF4-FFF2-40B4-BE49-F238E27FC236}">
                  <a16:creationId xmlns="" xmlns:a16="http://schemas.microsoft.com/office/drawing/2014/main" id="{06191671-4AE4-9A40-9F0C-3A8B092DB12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146210" y="3937162"/>
              <a:ext cx="4126777" cy="2462754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cxnSp>
          <p:nvCxnSpPr>
            <p:cNvPr id="16" name="直线箭头连接符 15">
              <a:extLst>
                <a:ext uri="{FF2B5EF4-FFF2-40B4-BE49-F238E27FC236}">
                  <a16:creationId xmlns="" xmlns:a16="http://schemas.microsoft.com/office/drawing/2014/main" id="{2D3EC32A-EA9A-2C4D-92AE-4ACA57F24354}"/>
                </a:ext>
              </a:extLst>
            </p:cNvPr>
            <p:cNvCxnSpPr>
              <a:cxnSpLocks/>
              <a:stCxn id="15" idx="2"/>
              <a:endCxn id="18" idx="3"/>
            </p:cNvCxnSpPr>
            <p:nvPr/>
          </p:nvCxnSpPr>
          <p:spPr>
            <a:xfrm flipH="1">
              <a:off x="10272987" y="4303985"/>
              <a:ext cx="705068" cy="864554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87375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4A9E820F-4249-7C4C-9BAF-C41179731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z="4800" dirty="0"/>
              <a:t>硬件设计 </a:t>
            </a:r>
            <a:r>
              <a:rPr kumimoji="1" lang="en-US" altLang="zh-CN" sz="4800" dirty="0"/>
              <a:t>–</a:t>
            </a:r>
            <a:r>
              <a:rPr kumimoji="1" lang="zh-CN" altLang="en-US" sz="4800" dirty="0"/>
              <a:t> 流水线设计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CCF2B8A4-FD80-8944-80CE-DB2E49EA30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9833612" cy="3949700"/>
          </a:xfrm>
        </p:spPr>
        <p:txBody>
          <a:bodyPr>
            <a:normAutofit lnSpcReduction="10000"/>
          </a:bodyPr>
          <a:lstStyle/>
          <a:p>
            <a:r>
              <a:rPr kumimoji="1" lang="zh-CN" altLang="en-US" sz="3200" dirty="0"/>
              <a:t>分组处理流程：</a:t>
            </a:r>
            <a:endParaRPr kumimoji="1" lang="en-US" altLang="zh-CN" sz="3200" dirty="0"/>
          </a:p>
          <a:p>
            <a:pPr lvl="1"/>
            <a:r>
              <a:rPr kumimoji="1" lang="zh-CN" altLang="en-US" sz="3000" dirty="0"/>
              <a:t>分组解析</a:t>
            </a:r>
            <a:endParaRPr kumimoji="1" lang="en-US" altLang="zh-CN" sz="3000" dirty="0"/>
          </a:p>
          <a:p>
            <a:pPr lvl="1"/>
            <a:r>
              <a:rPr kumimoji="1" lang="zh-CN" altLang="en-US" sz="3000" dirty="0"/>
              <a:t>确定动作（转发、翻译、丢弃）</a:t>
            </a:r>
            <a:endParaRPr kumimoji="1" lang="en-US" altLang="zh-CN" sz="3000" dirty="0"/>
          </a:p>
          <a:p>
            <a:pPr lvl="1"/>
            <a:r>
              <a:rPr kumimoji="1" lang="zh-CN" altLang="en-US" sz="3000" dirty="0"/>
              <a:t>地址转换（地址映射表）</a:t>
            </a:r>
            <a:endParaRPr kumimoji="1" lang="en-US" altLang="zh-CN" sz="3000" dirty="0"/>
          </a:p>
          <a:p>
            <a:pPr lvl="1"/>
            <a:r>
              <a:rPr kumimoji="1" lang="zh-CN" altLang="en-US" sz="3000" dirty="0"/>
              <a:t>路由选择（路由转发表）</a:t>
            </a:r>
            <a:endParaRPr kumimoji="1" lang="en-US" altLang="zh-CN" sz="3000" dirty="0"/>
          </a:p>
          <a:p>
            <a:pPr lvl="1"/>
            <a:r>
              <a:rPr kumimoji="1" lang="zh-CN" altLang="en-US" sz="3000" dirty="0"/>
              <a:t>下一跳</a:t>
            </a:r>
            <a:r>
              <a:rPr kumimoji="1" lang="en-US" altLang="zh-CN" sz="3000" dirty="0"/>
              <a:t>MAC</a:t>
            </a:r>
            <a:r>
              <a:rPr kumimoji="1" lang="zh-CN" altLang="en-US" sz="3000" dirty="0"/>
              <a:t>地址查找（</a:t>
            </a:r>
            <a:r>
              <a:rPr kumimoji="1" lang="en-US" altLang="zh-CN" sz="3000" dirty="0"/>
              <a:t>MAC</a:t>
            </a:r>
            <a:r>
              <a:rPr kumimoji="1" lang="zh-CN" altLang="en-US" sz="3000" dirty="0"/>
              <a:t>地址表）</a:t>
            </a:r>
            <a:endParaRPr kumimoji="1" lang="en-US" altLang="zh-CN" sz="3000" dirty="0"/>
          </a:p>
          <a:p>
            <a:pPr lvl="1"/>
            <a:r>
              <a:rPr kumimoji="1" lang="zh-CN" altLang="en-US" sz="3000" dirty="0"/>
              <a:t>重新组包</a:t>
            </a:r>
            <a:endParaRPr kumimoji="1" lang="en-US" altLang="zh-CN" sz="3000" dirty="0"/>
          </a:p>
        </p:txBody>
      </p:sp>
    </p:spTree>
    <p:extLst>
      <p:ext uri="{BB962C8B-B14F-4D97-AF65-F5344CB8AC3E}">
        <p14:creationId xmlns:p14="http://schemas.microsoft.com/office/powerpoint/2010/main" val="38723321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4A9E820F-4249-7C4C-9BAF-C41179731C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9"/>
            <a:ext cx="9703546" cy="706964"/>
          </a:xfrm>
        </p:spPr>
        <p:txBody>
          <a:bodyPr/>
          <a:lstStyle/>
          <a:p>
            <a:r>
              <a:rPr kumimoji="1" lang="zh-CN" altLang="en-US" sz="4800" dirty="0"/>
              <a:t>硬件设计 </a:t>
            </a:r>
            <a:r>
              <a:rPr kumimoji="1" lang="en-US" altLang="zh-CN" sz="4800" dirty="0"/>
              <a:t>–</a:t>
            </a:r>
            <a:r>
              <a:rPr kumimoji="1" lang="zh-CN" altLang="en-US" sz="4800" dirty="0"/>
              <a:t> </a:t>
            </a:r>
            <a:r>
              <a:rPr kumimoji="1" lang="en-US" altLang="zh-CN" sz="4800" dirty="0"/>
              <a:t>RISC-V</a:t>
            </a:r>
            <a:r>
              <a:rPr kumimoji="1" lang="zh-CN" altLang="en-US" sz="4800" dirty="0"/>
              <a:t>软核选型及</a:t>
            </a:r>
            <a:r>
              <a:rPr kumimoji="1" lang="en-US" altLang="zh-CN" sz="4800" dirty="0" err="1"/>
              <a:t>SoPC</a:t>
            </a:r>
            <a:endParaRPr kumimoji="1" lang="zh-CN" altLang="en-US" sz="4800" dirty="0"/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CCF2B8A4-FD80-8944-80CE-DB2E49EA30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10489360" cy="3949700"/>
          </a:xfrm>
        </p:spPr>
        <p:txBody>
          <a:bodyPr>
            <a:normAutofit/>
          </a:bodyPr>
          <a:lstStyle/>
          <a:p>
            <a:r>
              <a:rPr kumimoji="1" lang="en-US" altLang="zh-CN" sz="3200" dirty="0"/>
              <a:t>Rocket-Chip</a:t>
            </a:r>
            <a:r>
              <a:rPr kumimoji="1" lang="zh-CN" altLang="en-US" sz="3200" dirty="0"/>
              <a:t>（</a:t>
            </a:r>
            <a:r>
              <a:rPr kumimoji="1" lang="en-US" altLang="zh-CN" sz="3200" dirty="0"/>
              <a:t>RV64GC, no MMU, 4K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L1 I$, 4K L1 D$</a:t>
            </a:r>
            <a:r>
              <a:rPr kumimoji="1" lang="zh-CN" altLang="en-US" sz="3200" dirty="0"/>
              <a:t>）</a:t>
            </a:r>
            <a:endParaRPr kumimoji="1" lang="en-US" altLang="zh-CN" sz="3200" dirty="0"/>
          </a:p>
          <a:p>
            <a:r>
              <a:rPr kumimoji="1" lang="zh-CN" altLang="en-US" sz="3200" dirty="0"/>
              <a:t>内存布局如右表所示：</a:t>
            </a:r>
            <a:endParaRPr kumimoji="1" lang="en-US" altLang="zh-CN" sz="3200" dirty="0"/>
          </a:p>
        </p:txBody>
      </p:sp>
      <p:graphicFrame>
        <p:nvGraphicFramePr>
          <p:cNvPr id="4" name="内容占位符 3">
            <a:extLst>
              <a:ext uri="{FF2B5EF4-FFF2-40B4-BE49-F238E27FC236}">
                <a16:creationId xmlns="" xmlns:a16="http://schemas.microsoft.com/office/drawing/2014/main" id="{C10A3764-5258-4448-A25E-E0D9C9B01C2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49140666"/>
              </p:ext>
            </p:extLst>
          </p:nvPr>
        </p:nvGraphicFramePr>
        <p:xfrm>
          <a:off x="5672138" y="3429001"/>
          <a:ext cx="5972176" cy="2828924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986088">
                  <a:extLst>
                    <a:ext uri="{9D8B030D-6E8A-4147-A177-3AD203B41FA5}">
                      <a16:colId xmlns="" xmlns:a16="http://schemas.microsoft.com/office/drawing/2014/main" val="4231398427"/>
                    </a:ext>
                  </a:extLst>
                </a:gridCol>
                <a:gridCol w="2986088">
                  <a:extLst>
                    <a:ext uri="{9D8B030D-6E8A-4147-A177-3AD203B41FA5}">
                      <a16:colId xmlns="" xmlns:a16="http://schemas.microsoft.com/office/drawing/2014/main" val="2109987480"/>
                    </a:ext>
                  </a:extLst>
                </a:gridCol>
              </a:tblGrid>
              <a:tr h="624568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dirty="0"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地址范围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dirty="0"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功能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3481121526"/>
                  </a:ext>
                </a:extLst>
              </a:tr>
              <a:tr h="551089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0" dirty="0">
                          <a:latin typeface="Consolas" panose="020B0609020204030204" pitchFamily="49" charset="0"/>
                          <a:ea typeface="DengXian" panose="02010600030101010101" pitchFamily="2" charset="-122"/>
                          <a:cs typeface="Consolas" panose="020B0609020204030204" pitchFamily="49" charset="0"/>
                        </a:rPr>
                        <a:t>60000000 + 1M</a:t>
                      </a:r>
                      <a:endParaRPr lang="zh-CN" altLang="en-US" sz="2400" b="0" dirty="0">
                        <a:latin typeface="Consolas" panose="020B0609020204030204" pitchFamily="49" charset="0"/>
                        <a:ea typeface="DengXian" panose="02010600030101010101" pitchFamily="2" charset="-122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UART</a:t>
                      </a:r>
                      <a:r>
                        <a:rPr lang="zh-CN" altLang="en-US" sz="2400" dirty="0"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控制器</a:t>
                      </a:r>
                      <a:r>
                        <a:rPr lang="en-US" altLang="zh-CN" sz="2400" dirty="0"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MMIO</a:t>
                      </a:r>
                      <a:r>
                        <a:rPr lang="en-US" altLang="zh-CN" sz="2400" baseline="30000" dirty="0"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1</a:t>
                      </a:r>
                      <a:endParaRPr lang="zh-CN" altLang="en-US" sz="2400" baseline="30000" dirty="0"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2872039252"/>
                  </a:ext>
                </a:extLst>
              </a:tr>
              <a:tr h="551089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0" dirty="0">
                          <a:latin typeface="Consolas" panose="020B0609020204030204" pitchFamily="49" charset="0"/>
                          <a:ea typeface="DengXian" panose="02010600030101010101" pitchFamily="2" charset="-122"/>
                          <a:cs typeface="Consolas" panose="020B0609020204030204" pitchFamily="49" charset="0"/>
                        </a:rPr>
                        <a:t>60100000 + 1M</a:t>
                      </a:r>
                      <a:endParaRPr lang="zh-CN" altLang="en-US" sz="2400" b="0" dirty="0">
                        <a:latin typeface="Consolas" panose="020B0609020204030204" pitchFamily="49" charset="0"/>
                        <a:ea typeface="DengXian" panose="02010600030101010101" pitchFamily="2" charset="-122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DMA</a:t>
                      </a:r>
                      <a:r>
                        <a:rPr lang="zh-CN" altLang="en-US" sz="2400" dirty="0"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控制器</a:t>
                      </a:r>
                      <a:r>
                        <a:rPr lang="en-US" altLang="zh-CN" sz="2400" dirty="0"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MMIO</a:t>
                      </a:r>
                      <a:r>
                        <a:rPr lang="en-US" altLang="zh-CN" sz="2400" baseline="30000" dirty="0"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2</a:t>
                      </a:r>
                      <a:endParaRPr lang="zh-CN" altLang="en-US" sz="2400" baseline="30000" dirty="0"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693949735"/>
                  </a:ext>
                </a:extLst>
              </a:tr>
              <a:tr h="55108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dirty="0">
                          <a:latin typeface="Consolas" panose="020B0609020204030204" pitchFamily="49" charset="0"/>
                          <a:ea typeface="DengXian" panose="02010600030101010101" pitchFamily="2" charset="-122"/>
                          <a:cs typeface="Consolas" panose="020B0609020204030204" pitchFamily="49" charset="0"/>
                        </a:rPr>
                        <a:t>60200000 + 1M</a:t>
                      </a:r>
                      <a:endParaRPr lang="zh-CN" altLang="en-US" sz="2400" b="0" dirty="0">
                        <a:latin typeface="Consolas" panose="020B0609020204030204" pitchFamily="49" charset="0"/>
                        <a:ea typeface="DengXian" panose="02010600030101010101" pitchFamily="2" charset="-122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流水线</a:t>
                      </a:r>
                      <a:r>
                        <a:rPr lang="en-US" altLang="zh-CN" sz="2400" dirty="0"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MMIO</a:t>
                      </a:r>
                      <a:endParaRPr lang="zh-CN" altLang="en-US" sz="2400" dirty="0"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2886497338"/>
                  </a:ext>
                </a:extLst>
              </a:tr>
              <a:tr h="55108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Consolas" panose="020B0609020204030204" pitchFamily="49" charset="0"/>
                          <a:ea typeface="DengXian" panose="02010600030101010101" pitchFamily="2" charset="-122"/>
                          <a:cs typeface="Consolas" panose="020B0609020204030204" pitchFamily="49" charset="0"/>
                        </a:rPr>
                        <a:t>80000000 + 64K</a:t>
                      </a:r>
                      <a:endParaRPr lang="zh-CN" altLang="en-US" sz="2400" dirty="0">
                        <a:latin typeface="Consolas" panose="020B0609020204030204" pitchFamily="49" charset="0"/>
                        <a:ea typeface="DengXian" panose="02010600030101010101" pitchFamily="2" charset="-122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内存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120235075"/>
                  </a:ext>
                </a:extLst>
              </a:tr>
            </a:tbl>
          </a:graphicData>
        </a:graphic>
      </p:graphicFrame>
      <p:sp>
        <p:nvSpPr>
          <p:cNvPr id="5" name="文本框 4">
            <a:extLst>
              <a:ext uri="{FF2B5EF4-FFF2-40B4-BE49-F238E27FC236}">
                <a16:creationId xmlns="" xmlns:a16="http://schemas.microsoft.com/office/drawing/2014/main" id="{F5280417-5AB5-0642-96DB-5FBB9AE96DFC}"/>
              </a:ext>
            </a:extLst>
          </p:cNvPr>
          <p:cNvSpPr txBox="1"/>
          <p:nvPr/>
        </p:nvSpPr>
        <p:spPr>
          <a:xfrm>
            <a:off x="5672138" y="6252429"/>
            <a:ext cx="31289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baseline="30000" dirty="0"/>
              <a:t>1</a:t>
            </a:r>
            <a:r>
              <a:rPr kumimoji="1" lang="zh-CN" altLang="en-US" sz="1600" dirty="0"/>
              <a:t>：</a:t>
            </a:r>
            <a:r>
              <a:rPr kumimoji="1" lang="en-US" altLang="zh-CN" sz="1600" dirty="0"/>
              <a:t>Xilinx</a:t>
            </a:r>
            <a:r>
              <a:rPr kumimoji="1" lang="zh-CN" altLang="en-US" sz="1600" dirty="0"/>
              <a:t>的</a:t>
            </a:r>
            <a:r>
              <a:rPr kumimoji="1" lang="en-US" altLang="zh-CN" sz="1600" dirty="0"/>
              <a:t>AXI UART Lite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IP</a:t>
            </a:r>
            <a:r>
              <a:rPr kumimoji="1" lang="zh-CN" altLang="en-US" sz="1600" dirty="0"/>
              <a:t>核。</a:t>
            </a:r>
            <a:endParaRPr kumimoji="1" lang="en-US" altLang="zh-CN" sz="1600" dirty="0"/>
          </a:p>
          <a:p>
            <a:r>
              <a:rPr kumimoji="1" lang="en-US" altLang="zh-CN" sz="1600" baseline="30000" dirty="0"/>
              <a:t>2</a:t>
            </a:r>
            <a:r>
              <a:rPr kumimoji="1" lang="zh-CN" altLang="en-US" sz="1600" dirty="0"/>
              <a:t>：</a:t>
            </a:r>
            <a:r>
              <a:rPr kumimoji="1" lang="en-US" altLang="zh-CN" sz="1600" dirty="0"/>
              <a:t>Xilinx</a:t>
            </a:r>
            <a:r>
              <a:rPr kumimoji="1" lang="zh-CN" altLang="en-US" sz="1600" dirty="0"/>
              <a:t>的</a:t>
            </a:r>
            <a:r>
              <a:rPr kumimoji="1" lang="en-US" altLang="zh-CN" sz="1600" dirty="0"/>
              <a:t>AXI DMA IP</a:t>
            </a:r>
            <a:r>
              <a:rPr kumimoji="1" lang="zh-CN" altLang="en-US" sz="1600" dirty="0"/>
              <a:t>核。</a:t>
            </a:r>
            <a:endParaRPr kumimoji="1" lang="en-US" altLang="zh-CN" sz="1600" dirty="0"/>
          </a:p>
          <a:p>
            <a:endParaRPr kumimoji="1"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4063899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4A9E820F-4249-7C4C-9BAF-C41179731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z="4800" dirty="0"/>
              <a:t>硬件设计 </a:t>
            </a:r>
            <a:r>
              <a:rPr kumimoji="1" lang="en-US" altLang="zh-CN" sz="4800" dirty="0"/>
              <a:t>–</a:t>
            </a:r>
            <a:r>
              <a:rPr kumimoji="1" lang="zh-CN" altLang="en-US" sz="4800" dirty="0"/>
              <a:t> </a:t>
            </a:r>
            <a:r>
              <a:rPr kumimoji="1" lang="en-US" altLang="zh-CN" sz="4800" dirty="0"/>
              <a:t>IPv4—IPv6</a:t>
            </a:r>
            <a:r>
              <a:rPr kumimoji="1" lang="zh-CN" altLang="en-US" sz="4800" dirty="0"/>
              <a:t>翻译逻辑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CCF2B8A4-FD80-8944-80CE-DB2E49EA30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9833612" cy="3949700"/>
          </a:xfrm>
        </p:spPr>
        <p:txBody>
          <a:bodyPr>
            <a:normAutofit/>
          </a:bodyPr>
          <a:lstStyle/>
          <a:p>
            <a:r>
              <a:rPr kumimoji="1" lang="en-US" altLang="zh-CN" sz="3200" dirty="0"/>
              <a:t>IPv4</a:t>
            </a:r>
            <a:r>
              <a:rPr kumimoji="1" lang="zh-CN" altLang="en-US" sz="3200" dirty="0"/>
              <a:t>与</a:t>
            </a:r>
            <a:r>
              <a:rPr kumimoji="1" lang="en-US" altLang="zh-CN" sz="3200" dirty="0"/>
              <a:t>IPv6</a:t>
            </a:r>
            <a:r>
              <a:rPr kumimoji="1" lang="zh-CN" altLang="en-US" sz="3200" dirty="0"/>
              <a:t>使用同一流水线、统一的内部中间表示</a:t>
            </a:r>
            <a:endParaRPr kumimoji="1" lang="en-US" altLang="zh-CN" sz="3200" dirty="0"/>
          </a:p>
          <a:p>
            <a:r>
              <a:rPr kumimoji="1" lang="zh-CN" altLang="en-US" sz="3200" dirty="0"/>
              <a:t>在</a:t>
            </a:r>
            <a:r>
              <a:rPr kumimoji="1" lang="en-US" altLang="zh-CN" sz="3200" dirty="0"/>
              <a:t>IP</a:t>
            </a:r>
            <a:r>
              <a:rPr kumimoji="1" lang="zh-CN" altLang="en-US" sz="3200" dirty="0"/>
              <a:t>分组解析与重新组包时完成“翻译”</a:t>
            </a:r>
            <a:endParaRPr kumimoji="1" lang="en-US" altLang="zh-CN" sz="3200" dirty="0"/>
          </a:p>
          <a:p>
            <a:r>
              <a:rPr kumimoji="1" lang="zh-CN" altLang="en-US" sz="3200" dirty="0"/>
              <a:t>翻译哪些分组？由目标地址确定：</a:t>
            </a:r>
            <a:endParaRPr kumimoji="1" lang="en-US" altLang="zh-CN" sz="3200" dirty="0"/>
          </a:p>
          <a:p>
            <a:pPr lvl="1"/>
            <a:r>
              <a:rPr kumimoji="1" lang="en-US" altLang="zh-CN" sz="2800" dirty="0"/>
              <a:t>IPv4</a:t>
            </a:r>
            <a:r>
              <a:rPr kumimoji="1" lang="zh-CN" altLang="en-US" sz="2800" dirty="0"/>
              <a:t>分组的目标地址表示一个</a:t>
            </a:r>
            <a:r>
              <a:rPr kumimoji="1" lang="en-US" altLang="zh-CN" sz="2800" dirty="0"/>
              <a:t>IPv6</a:t>
            </a:r>
            <a:r>
              <a:rPr kumimoji="1" lang="zh-CN" altLang="en-US" sz="2800" dirty="0"/>
              <a:t>主机时进行翻译；</a:t>
            </a:r>
            <a:endParaRPr kumimoji="1" lang="en-US" altLang="zh-CN" sz="2800" dirty="0"/>
          </a:p>
          <a:p>
            <a:pPr lvl="1"/>
            <a:r>
              <a:rPr kumimoji="1" lang="en-US" altLang="zh-CN" sz="2800" dirty="0"/>
              <a:t>IPv6</a:t>
            </a:r>
            <a:r>
              <a:rPr kumimoji="1" lang="zh-CN" altLang="en-US" sz="2800" dirty="0"/>
              <a:t>分组的目标地址表示一个</a:t>
            </a:r>
            <a:r>
              <a:rPr kumimoji="1" lang="en-US" altLang="zh-CN" sz="2800" dirty="0"/>
              <a:t>IPv4</a:t>
            </a:r>
            <a:r>
              <a:rPr kumimoji="1" lang="zh-CN" altLang="en-US" sz="2800" dirty="0"/>
              <a:t>主机时进行翻译。</a:t>
            </a:r>
            <a:endParaRPr kumimoji="1" lang="en-US" altLang="zh-CN" sz="2800" dirty="0"/>
          </a:p>
          <a:p>
            <a:r>
              <a:rPr kumimoji="1" lang="zh-CN" altLang="en-US" sz="3200" dirty="0"/>
              <a:t>四层协议（</a:t>
            </a:r>
            <a:r>
              <a:rPr kumimoji="1" lang="en-US" altLang="zh-CN" sz="3200" dirty="0"/>
              <a:t>TCP</a:t>
            </a:r>
            <a:r>
              <a:rPr kumimoji="1" lang="zh-CN" altLang="en-US" sz="3200" dirty="0"/>
              <a:t>、</a:t>
            </a:r>
            <a:r>
              <a:rPr kumimoji="1" lang="en-US" altLang="zh-CN" sz="3200" dirty="0"/>
              <a:t>UDP</a:t>
            </a:r>
            <a:r>
              <a:rPr kumimoji="1" lang="zh-CN" altLang="en-US" sz="3200" dirty="0"/>
              <a:t>）校验和的增量更新</a:t>
            </a:r>
            <a:endParaRPr kumimoji="1" lang="en-US" altLang="zh-CN" sz="3200" dirty="0"/>
          </a:p>
        </p:txBody>
      </p:sp>
    </p:spTree>
    <p:extLst>
      <p:ext uri="{BB962C8B-B14F-4D97-AF65-F5344CB8AC3E}">
        <p14:creationId xmlns:p14="http://schemas.microsoft.com/office/powerpoint/2010/main" val="210180354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离子会议室">
  <a:themeElements>
    <a:clrScheme name="离子会议室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F9C9D"/>
      </a:accent5>
      <a:accent6>
        <a:srgbClr val="9E5E9B"/>
      </a:accent6>
      <a:hlink>
        <a:srgbClr val="58C1BA"/>
      </a:hlink>
      <a:folHlink>
        <a:srgbClr val="9DFFCB"/>
      </a:folHlink>
    </a:clrScheme>
    <a:fontScheme name="离子会议室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离子会议室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EC7F02AD-9687-440F-A9DF-FAA6F22270D7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{C90538D7-2FF6-4C41-BD99-470D1257ECDA}tf10001076</Template>
  <TotalTime>7519</TotalTime>
  <Words>970</Words>
  <PresentationFormat>宽屏</PresentationFormat>
  <Paragraphs>253</Paragraphs>
  <Slides>24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33" baseType="lpstr">
      <vt:lpstr>等线</vt:lpstr>
      <vt:lpstr>等线</vt:lpstr>
      <vt:lpstr>宋体</vt:lpstr>
      <vt:lpstr>Arial</vt:lpstr>
      <vt:lpstr>Century Gothic</vt:lpstr>
      <vt:lpstr>Consolas</vt:lpstr>
      <vt:lpstr>Wingdings</vt:lpstr>
      <vt:lpstr>Wingdings 3</vt:lpstr>
      <vt:lpstr>离子会议室</vt:lpstr>
      <vt:lpstr>基于FPGA的IPv4—IPv6翻译器（FPGA-NAT64）</vt:lpstr>
      <vt:lpstr>报告提纲</vt:lpstr>
      <vt:lpstr>项目目标</vt:lpstr>
      <vt:lpstr>硬件设计</vt:lpstr>
      <vt:lpstr>硬件设计</vt:lpstr>
      <vt:lpstr>硬件设计 – 流水线设计</vt:lpstr>
      <vt:lpstr>硬件设计 – 流水线设计</vt:lpstr>
      <vt:lpstr>硬件设计 – RISC-V软核选型及SoPC</vt:lpstr>
      <vt:lpstr>硬件设计 – IPv4—IPv6翻译逻辑</vt:lpstr>
      <vt:lpstr>硬件设计 – 地址映射表设计</vt:lpstr>
      <vt:lpstr>硬件设计 – 路由转发表设计</vt:lpstr>
      <vt:lpstr>硬件设计</vt:lpstr>
      <vt:lpstr>软件设计 – C语言版</vt:lpstr>
      <vt:lpstr>软件设计 – C语言版</vt:lpstr>
      <vt:lpstr>软件设计 – C语言版</vt:lpstr>
      <vt:lpstr>软件设计 – Rust语言版</vt:lpstr>
      <vt:lpstr>性能评估</vt:lpstr>
      <vt:lpstr>性能评估</vt:lpstr>
      <vt:lpstr>性能评估</vt:lpstr>
      <vt:lpstr>性能评估</vt:lpstr>
      <vt:lpstr>性能评估</vt:lpstr>
      <vt:lpstr>性能评估</vt:lpstr>
      <vt:lpstr>团队分工</vt:lpstr>
      <vt:lpstr>谢谢。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2019-11-18T16:44:10Z</dcterms:created>
  <dcterms:modified xsi:type="dcterms:W3CDTF">2019-12-29T19:37:29Z</dcterms:modified>
</cp:coreProperties>
</file>